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2"/>
  </p:notesMasterIdLst>
  <p:sldIdLst>
    <p:sldId id="256" r:id="rId2"/>
    <p:sldId id="270" r:id="rId3"/>
    <p:sldId id="257" r:id="rId4"/>
    <p:sldId id="258" r:id="rId5"/>
    <p:sldId id="259" r:id="rId6"/>
    <p:sldId id="260" r:id="rId7"/>
    <p:sldId id="265" r:id="rId8"/>
    <p:sldId id="266" r:id="rId9"/>
    <p:sldId id="269"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9EEA404-7227-426C-941D-FF524D939399}">
          <p14:sldIdLst>
            <p14:sldId id="256"/>
            <p14:sldId id="257"/>
            <p14:sldId id="258"/>
            <p14:sldId id="259"/>
            <p14:sldId id="260"/>
            <p14:sldId id="265"/>
            <p14:sldId id="266"/>
            <p14:sldId id="267"/>
            <p14:sldId id="268"/>
            <p14:sldId id="269"/>
          </p14:sldIdLst>
        </p14:section>
        <p14:section name="Untitled Section" id="{313AAD34-DD87-4F18-917C-F7D48AAC8DC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658BF-897D-48FD-988D-522332D98493}" type="datetimeFigureOut">
              <a:rPr lang="sr-Latn-RS" smtClean="0"/>
              <a:pPr/>
              <a:t>14.5.2020</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1179D-E79F-4F55-A539-15910F39E964}" type="slidenum">
              <a:rPr lang="sr-Latn-RS" smtClean="0"/>
              <a:pPr/>
              <a:t>‹#›</a:t>
            </a:fld>
            <a:endParaRPr lang="sr-Latn-RS"/>
          </a:p>
        </p:txBody>
      </p:sp>
    </p:spTree>
    <p:extLst>
      <p:ext uri="{BB962C8B-B14F-4D97-AF65-F5344CB8AC3E}">
        <p14:creationId xmlns="" xmlns:p14="http://schemas.microsoft.com/office/powerpoint/2010/main" val="390072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CF086F7-3692-4166-92DD-FA92A1037ABB}" type="datetime1">
              <a:rPr lang="en-US" smtClean="0"/>
              <a:pPr/>
              <a:t>5/14/2020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0B73FF-8D11-444B-8AEE-C25855E972A6}" type="datetime1">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29FA598-5E40-4187-9946-7265FED241FA}" type="datetime1">
              <a:rPr lang="en-US" smtClean="0"/>
              <a:pPr/>
              <a:t>5/14/2020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56ED15-71E8-4FB5-B474-EB34E462E55C}" type="datetime1">
              <a:rPr lang="en-US" smtClean="0"/>
              <a:pPr/>
              <a:t>5/14/2020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57529C3-E83F-4437-B595-A97AF69E2C74}" type="datetime1">
              <a:rPr lang="en-US" smtClean="0"/>
              <a:pPr/>
              <a:t>5/14/2020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A62BE4-6EF4-4C16-9184-EB008BF4DF4C}" type="datetime1">
              <a:rPr lang="en-US" smtClean="0"/>
              <a:pPr/>
              <a:t>5/14/2020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72445A-D294-42C9-B29D-47A525FBABC9}" type="datetime1">
              <a:rPr lang="en-US" smtClean="0"/>
              <a:pPr/>
              <a:t>5/14/2020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EE2A86-679D-4121-A970-FE90B798F3FD}" type="datetime1">
              <a:rPr lang="en-US" smtClean="0"/>
              <a:pPr/>
              <a:t>5/14/2020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0C03835-51BE-4FC1-AF9E-F29A0DCDAC1D}" type="datetime1">
              <a:rPr lang="en-US" smtClean="0"/>
              <a:pPr/>
              <a:t>5/14/2020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67550B-6578-4A69-8F2A-A4FD98470E48}" type="datetime1">
              <a:rPr lang="en-US" smtClean="0"/>
              <a:pPr/>
              <a:t>5/14/2020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BBD6EB1-062B-483F-8B91-57440E0A302F}" type="datetime1">
              <a:rPr lang="en-US" smtClean="0"/>
              <a:pPr/>
              <a:t>5/14/2020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7F33455-A0ED-499B-AFFA-4BF493700917}" type="datetime1">
              <a:rPr lang="en-US" smtClean="0"/>
              <a:pPr/>
              <a:t>5/14/2020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package" Target="../embeddings/Microsoft_Office_PowerPoint_Presentation4.pptx"/><Relationship Id="rId2" Type="http://schemas.openxmlformats.org/officeDocument/2006/relationships/video" Target="file:///C:\Users\Ana\Desktop\agi%20i%20ema%20anja.mp4" TargetMode="External"/><Relationship Id="rId1" Type="http://schemas.openxmlformats.org/officeDocument/2006/relationships/vmlDrawing" Target="../drawings/vmlDrawing1.vml"/><Relationship Id="rId6" Type="http://schemas.openxmlformats.org/officeDocument/2006/relationships/package" Target="../embeddings/Microsoft_Office_PowerPoint_Presentation3.pptx"/><Relationship Id="rId5" Type="http://schemas.openxmlformats.org/officeDocument/2006/relationships/package" Target="../embeddings/Microsoft_Office_PowerPoint_Presentation2.pptx"/><Relationship Id="rId4" Type="http://schemas.openxmlformats.org/officeDocument/2006/relationships/package" Target="../embeddings/Microsoft_Office_PowerPoint_Presentation1.ppt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anahran88/Bookmarks" TargetMode="External"/><Relationship Id="rId2" Type="http://schemas.openxmlformats.org/officeDocument/2006/relationships/hyperlink" Target="https://nastavanadaljinu.blogspot.com/2020/04/a-5.html" TargetMode="External"/><Relationship Id="rId1" Type="http://schemas.openxmlformats.org/officeDocument/2006/relationships/slideLayout" Target="../slideLayouts/slideLayout8.xml"/><Relationship Id="rId6" Type="http://schemas.openxmlformats.org/officeDocument/2006/relationships/hyperlink" Target="https://youtu.be/-vmrbiirF84" TargetMode="External"/><Relationship Id="rId5" Type="http://schemas.openxmlformats.org/officeDocument/2006/relationships/hyperlink" Target="https://youtu.be/P1Wy8cBA3kg" TargetMode="External"/><Relationship Id="rId4" Type="http://schemas.openxmlformats.org/officeDocument/2006/relationships/hyperlink" Target="http://www.skolavojka.edu.rs/images/moduli/Agi-i-Ema-lektira.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dlet.com/anahran88/Bookmark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vmrbiirF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00090"/>
            <a:ext cx="8229600" cy="2362201"/>
          </a:xfrm>
        </p:spPr>
        <p:txBody>
          <a:bodyPr>
            <a:normAutofit/>
          </a:bodyPr>
          <a:lstStyle/>
          <a:p>
            <a:r>
              <a:rPr lang="ru-RU" sz="2800" dirty="0" smtClean="0">
                <a:latin typeface="Times New Roman" pitchFamily="18" charset="0"/>
                <a:cs typeface="Times New Roman" pitchFamily="18" charset="0"/>
              </a:rPr>
              <a:t>Изворно Д</a:t>
            </a:r>
            <a:r>
              <a:rPr lang="sr-Cyrl-RS" sz="2800" dirty="0" smtClean="0">
                <a:latin typeface="Times New Roman" pitchFamily="18" charset="0"/>
                <a:cs typeface="Times New Roman" pitchFamily="18" charset="0"/>
              </a:rPr>
              <a:t>ело:</a:t>
            </a:r>
            <a:br>
              <a:rPr lang="sr-Cyrl-RS" sz="2800" dirty="0" smtClean="0">
                <a:latin typeface="Times New Roman" pitchFamily="18" charset="0"/>
                <a:cs typeface="Times New Roman" pitchFamily="18" charset="0"/>
              </a:rPr>
            </a:br>
            <a:r>
              <a:rPr lang="sr-Cyrl-RS" sz="2800" dirty="0" smtClean="0">
                <a:latin typeface="Times New Roman" pitchFamily="18" charset="0"/>
                <a:cs typeface="Times New Roman" pitchFamily="18" charset="0"/>
              </a:rPr>
              <a:t> </a:t>
            </a:r>
            <a:r>
              <a:rPr lang="sr-Latn-RS" sz="2800" dirty="0" smtClean="0">
                <a:latin typeface="Times New Roman" pitchFamily="18" charset="0"/>
                <a:cs typeface="Times New Roman" pitchFamily="18" charset="0"/>
              </a:rPr>
              <a:t>„</a:t>
            </a:r>
            <a:r>
              <a:rPr lang="sr-Cyrl-RS" sz="2800" i="1" dirty="0" smtClean="0">
                <a:latin typeface="Times New Roman" pitchFamily="18" charset="0"/>
                <a:cs typeface="Times New Roman" pitchFamily="18" charset="0"/>
              </a:rPr>
              <a:t>Аги и Емаˮ</a:t>
            </a:r>
            <a:r>
              <a:rPr lang="sr-Latn-RS" sz="2800" i="1" dirty="0" smtClean="0">
                <a:latin typeface="Times New Roman" pitchFamily="18" charset="0"/>
                <a:cs typeface="Times New Roman" pitchFamily="18" charset="0"/>
              </a:rPr>
              <a:t> </a:t>
            </a:r>
            <a:r>
              <a:rPr lang="sr-Cyrl-RS" sz="2800" dirty="0" smtClean="0">
                <a:latin typeface="Times New Roman" pitchFamily="18" charset="0"/>
                <a:cs typeface="Times New Roman" pitchFamily="18" charset="0"/>
              </a:rPr>
              <a:t>Игор Коларов</a:t>
            </a:r>
            <a:endParaRPr lang="sr-Latn-R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2714612" y="3786190"/>
            <a:ext cx="6429388" cy="2305072"/>
          </a:xfrm>
        </p:spPr>
        <p:txBody>
          <a:bodyPr>
            <a:normAutofit fontScale="25000" lnSpcReduction="20000"/>
          </a:bodyPr>
          <a:lstStyle/>
          <a:p>
            <a:pPr algn="l"/>
            <a:r>
              <a:rPr lang="sr-Cyrl-RS" sz="8600" dirty="0" smtClean="0">
                <a:latin typeface="Times New Roman" pitchFamily="18" charset="0"/>
                <a:cs typeface="Times New Roman" pitchFamily="18" charset="0"/>
              </a:rPr>
              <a:t>Аутори:</a:t>
            </a:r>
          </a:p>
          <a:p>
            <a:pPr algn="l"/>
            <a:r>
              <a:rPr lang="ru-RU" sz="8600" dirty="0" smtClean="0">
                <a:latin typeface="Times New Roman" pitchFamily="18" charset="0"/>
                <a:cs typeface="Times New Roman" pitchFamily="18" charset="0"/>
              </a:rPr>
              <a:t>наставник </a:t>
            </a:r>
            <a:r>
              <a:rPr lang="sr-Cyrl-RS" sz="8600" dirty="0" smtClean="0">
                <a:latin typeface="Times New Roman" pitchFamily="18" charset="0"/>
                <a:cs typeface="Times New Roman" pitchFamily="18" charset="0"/>
              </a:rPr>
              <a:t>Ана Хранисављевић </a:t>
            </a:r>
            <a:r>
              <a:rPr lang="sr-Cyrl-RS" sz="8600" dirty="0">
                <a:latin typeface="Times New Roman" pitchFamily="18" charset="0"/>
                <a:cs typeface="Times New Roman" pitchFamily="18" charset="0"/>
              </a:rPr>
              <a:t>(</a:t>
            </a:r>
            <a:r>
              <a:rPr lang="en-US" sz="8600" dirty="0" smtClean="0">
                <a:latin typeface="Times New Roman" pitchFamily="18" charset="0"/>
                <a:cs typeface="Times New Roman" pitchFamily="18" charset="0"/>
              </a:rPr>
              <a:t>anahran88@gmail.com)</a:t>
            </a:r>
            <a:endParaRPr lang="sr-Cyrl-RS" sz="8600" dirty="0" smtClean="0">
              <a:latin typeface="Times New Roman" pitchFamily="18" charset="0"/>
              <a:cs typeface="Times New Roman" pitchFamily="18" charset="0"/>
            </a:endParaRPr>
          </a:p>
          <a:p>
            <a:pPr algn="l"/>
            <a:r>
              <a:rPr lang="sr-Cyrl-RS" sz="8600" dirty="0" smtClean="0">
                <a:latin typeface="Times New Roman" pitchFamily="18" charset="0"/>
                <a:cs typeface="Times New Roman" pitchFamily="18" charset="0"/>
              </a:rPr>
              <a:t>ученици 5. разреда</a:t>
            </a:r>
          </a:p>
          <a:p>
            <a:pPr algn="l"/>
            <a:endParaRPr lang="sr-Cyrl-RS" sz="8600" dirty="0" smtClean="0">
              <a:latin typeface="Times New Roman" pitchFamily="18" charset="0"/>
              <a:cs typeface="Times New Roman" pitchFamily="18" charset="0"/>
            </a:endParaRPr>
          </a:p>
          <a:p>
            <a:pPr algn="l"/>
            <a:r>
              <a:rPr lang="sr-Cyrl-RS" sz="8600" dirty="0" smtClean="0">
                <a:latin typeface="Times New Roman" pitchFamily="18" charset="0"/>
                <a:cs typeface="Times New Roman" pitchFamily="18" charset="0"/>
              </a:rPr>
              <a:t>школа: </a:t>
            </a:r>
            <a:r>
              <a:rPr lang="sr-Latn-RS" sz="8600" dirty="0" smtClean="0">
                <a:latin typeface="Times New Roman" pitchFamily="18" charset="0"/>
                <a:cs typeface="Times New Roman" pitchFamily="18" charset="0"/>
              </a:rPr>
              <a:t>O</a:t>
            </a:r>
            <a:r>
              <a:rPr lang="sr-Cyrl-RS" sz="8600" dirty="0" smtClean="0">
                <a:latin typeface="Times New Roman" pitchFamily="18" charset="0"/>
                <a:cs typeface="Times New Roman" pitchFamily="18" charset="0"/>
              </a:rPr>
              <a:t>Ш „Светитељ Саваˮ Друговац – Смедерево</a:t>
            </a:r>
            <a:endParaRPr lang="en-US" sz="8600" dirty="0" smtClean="0">
              <a:latin typeface="Times New Roman" pitchFamily="18" charset="0"/>
              <a:cs typeface="Times New Roman" pitchFamily="18" charset="0"/>
            </a:endParaRPr>
          </a:p>
          <a:p>
            <a:pPr algn="l"/>
            <a:r>
              <a:rPr lang="ru-RU" sz="8600" dirty="0" smtClean="0">
                <a:latin typeface="Times New Roman" pitchFamily="18" charset="0"/>
                <a:cs typeface="Times New Roman" pitchFamily="18" charset="0"/>
              </a:rPr>
              <a:t>п</a:t>
            </a:r>
            <a:r>
              <a:rPr lang="sr-Cyrl-RS" sz="8600" dirty="0" smtClean="0">
                <a:latin typeface="Times New Roman" pitchFamily="18" charset="0"/>
                <a:cs typeface="Times New Roman" pitchFamily="18" charset="0"/>
              </a:rPr>
              <a:t>редмет: Српски језик и књижевност</a:t>
            </a:r>
            <a:endParaRPr lang="en-US" sz="8600" dirty="0" smtClean="0">
              <a:latin typeface="Times New Roman" pitchFamily="18" charset="0"/>
              <a:cs typeface="Times New Roman" pitchFamily="18" charset="0"/>
            </a:endParaRPr>
          </a:p>
          <a:p>
            <a:pPr algn="l"/>
            <a:endParaRPr lang="sr-Latn-R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7" name="Title 1"/>
          <p:cNvSpPr txBox="1">
            <a:spLocks/>
          </p:cNvSpPr>
          <p:nvPr/>
        </p:nvSpPr>
        <p:spPr>
          <a:xfrm>
            <a:off x="1785918" y="2143116"/>
            <a:ext cx="5715000" cy="140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60000" lnSpcReduction="20000"/>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sr-Cyrl-RS" i="1" dirty="0" smtClean="0"/>
              <a:t>Аги и Ема </a:t>
            </a:r>
            <a:r>
              <a:rPr lang="sr-Cyrl-RS" dirty="0" smtClean="0"/>
              <a:t>– једно пријатељство кроз књигу, филм и стрип</a:t>
            </a:r>
            <a:endParaRPr lang="en-US" dirty="0"/>
          </a:p>
        </p:txBody>
      </p:sp>
    </p:spTree>
    <p:extLst>
      <p:ext uri="{BB962C8B-B14F-4D97-AF65-F5344CB8AC3E}">
        <p14:creationId xmlns="" xmlns:p14="http://schemas.microsoft.com/office/powerpoint/2010/main" val="315784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20"/>
          </a:xfrm>
        </p:spPr>
        <p:txBody>
          <a:bodyPr>
            <a:normAutofit/>
          </a:bodyPr>
          <a:lstStyle/>
          <a:p>
            <a:r>
              <a:rPr lang="sr-Cyrl-RS" sz="2400" dirty="0" smtClean="0"/>
              <a:t>Продукти пројектне наставе - Ученички радови</a:t>
            </a:r>
            <a:endParaRPr lang="en-US" sz="2400" dirty="0"/>
          </a:p>
        </p:txBody>
      </p:sp>
      <p:sp>
        <p:nvSpPr>
          <p:cNvPr id="3" name="Content Placeholder 2"/>
          <p:cNvSpPr>
            <a:spLocks noGrp="1"/>
          </p:cNvSpPr>
          <p:nvPr>
            <p:ph idx="1"/>
          </p:nvPr>
        </p:nvSpPr>
        <p:spPr>
          <a:xfrm>
            <a:off x="0" y="2428868"/>
            <a:ext cx="4114800" cy="357190"/>
          </a:xfrm>
        </p:spPr>
        <p:txBody>
          <a:bodyPr>
            <a:normAutofit fontScale="40000" lnSpcReduction="20000"/>
          </a:bodyPr>
          <a:lstStyle/>
          <a:p>
            <a:r>
              <a:rPr lang="sr-Cyrl-RS" dirty="0" smtClean="0"/>
              <a:t>Анђела Трифуновић, Јован Ђукић и Анастасија Спасојев</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1026" name="Object 2">
            <a:hlinkClick r:id="" action="ppaction://ole?verb=0"/>
          </p:cNvPr>
          <p:cNvGraphicFramePr>
            <a:graphicFrameLocks noChangeAspect="1"/>
          </p:cNvGraphicFramePr>
          <p:nvPr/>
        </p:nvGraphicFramePr>
        <p:xfrm>
          <a:off x="4429124" y="642919"/>
          <a:ext cx="3214710" cy="1571636"/>
        </p:xfrm>
        <a:graphic>
          <a:graphicData uri="http://schemas.openxmlformats.org/presentationml/2006/ole">
            <p:oleObj spid="_x0000_s1026" name="Presentation" r:id="rId4" imgW="4570603" imgH="2570841" progId="PowerPoint.Show.12">
              <p:embed/>
            </p:oleObj>
          </a:graphicData>
        </a:graphic>
      </p:graphicFrame>
      <p:graphicFrame>
        <p:nvGraphicFramePr>
          <p:cNvPr id="1027" name="Object 3">
            <a:hlinkClick r:id="" action="ppaction://ole?verb=0"/>
          </p:cNvPr>
          <p:cNvGraphicFramePr>
            <a:graphicFrameLocks noChangeAspect="1"/>
          </p:cNvGraphicFramePr>
          <p:nvPr/>
        </p:nvGraphicFramePr>
        <p:xfrm>
          <a:off x="0" y="714356"/>
          <a:ext cx="3704450" cy="1571636"/>
        </p:xfrm>
        <a:graphic>
          <a:graphicData uri="http://schemas.openxmlformats.org/presentationml/2006/ole">
            <p:oleObj spid="_x0000_s1027" name="Presentation" r:id="rId5" imgW="6094497" imgH="3427427" progId="PowerPoint.Show.12">
              <p:embed/>
            </p:oleObj>
          </a:graphicData>
        </a:graphic>
      </p:graphicFrame>
      <p:graphicFrame>
        <p:nvGraphicFramePr>
          <p:cNvPr id="1028" name="Object 4">
            <a:hlinkClick r:id="" action="ppaction://ole?verb=0"/>
          </p:cNvPr>
          <p:cNvGraphicFramePr>
            <a:graphicFrameLocks noChangeAspect="1"/>
          </p:cNvGraphicFramePr>
          <p:nvPr/>
        </p:nvGraphicFramePr>
        <p:xfrm>
          <a:off x="0" y="2786058"/>
          <a:ext cx="3154087" cy="2000264"/>
        </p:xfrm>
        <a:graphic>
          <a:graphicData uri="http://schemas.openxmlformats.org/presentationml/2006/ole">
            <p:oleObj spid="_x0000_s1028" name="Presentation" r:id="rId6" imgW="6016773" imgH="3383444" progId="PowerPoint.Show.12">
              <p:embed/>
            </p:oleObj>
          </a:graphicData>
        </a:graphic>
      </p:graphicFrame>
      <p:graphicFrame>
        <p:nvGraphicFramePr>
          <p:cNvPr id="1029" name="Object 5">
            <a:hlinkClick r:id="" action="ppaction://ole?verb=0"/>
          </p:cNvPr>
          <p:cNvGraphicFramePr>
            <a:graphicFrameLocks noChangeAspect="1"/>
          </p:cNvGraphicFramePr>
          <p:nvPr/>
        </p:nvGraphicFramePr>
        <p:xfrm>
          <a:off x="5072066" y="2786058"/>
          <a:ext cx="2769825" cy="1557711"/>
        </p:xfrm>
        <a:graphic>
          <a:graphicData uri="http://schemas.openxmlformats.org/presentationml/2006/ole">
            <p:oleObj spid="_x0000_s1029" name="Presentation" r:id="rId7" imgW="5995543" imgH="3372628" progId="PowerPoint.Show.12">
              <p:embed/>
            </p:oleObj>
          </a:graphicData>
        </a:graphic>
      </p:graphicFrame>
      <p:sp>
        <p:nvSpPr>
          <p:cNvPr id="9" name="TextBox 8"/>
          <p:cNvSpPr txBox="1"/>
          <p:nvPr/>
        </p:nvSpPr>
        <p:spPr>
          <a:xfrm>
            <a:off x="4429124" y="2214554"/>
            <a:ext cx="3214710" cy="461665"/>
          </a:xfrm>
          <a:prstGeom prst="rect">
            <a:avLst/>
          </a:prstGeom>
          <a:noFill/>
        </p:spPr>
        <p:txBody>
          <a:bodyPr wrap="square" rtlCol="0">
            <a:spAutoFit/>
          </a:bodyPr>
          <a:lstStyle/>
          <a:p>
            <a:r>
              <a:rPr lang="sr-Cyrl-RS" sz="1200" dirty="0" smtClean="0"/>
              <a:t>Софија Нешић, Маријан Тодоровић и Марија Теофиловић</a:t>
            </a:r>
            <a:endParaRPr lang="en-US" sz="1200" dirty="0"/>
          </a:p>
        </p:txBody>
      </p:sp>
      <p:sp>
        <p:nvSpPr>
          <p:cNvPr id="10" name="TextBox 9"/>
          <p:cNvSpPr txBox="1"/>
          <p:nvPr/>
        </p:nvSpPr>
        <p:spPr>
          <a:xfrm>
            <a:off x="0" y="4786322"/>
            <a:ext cx="3214678" cy="461665"/>
          </a:xfrm>
          <a:prstGeom prst="rect">
            <a:avLst/>
          </a:prstGeom>
          <a:noFill/>
        </p:spPr>
        <p:txBody>
          <a:bodyPr wrap="square" rtlCol="0">
            <a:spAutoFit/>
          </a:bodyPr>
          <a:lstStyle/>
          <a:p>
            <a:r>
              <a:rPr lang="sr-Cyrl-RS" sz="1200" dirty="0" smtClean="0"/>
              <a:t>Немања Милисављевић, Лана Трифуновић и Никола Петровић</a:t>
            </a:r>
            <a:endParaRPr lang="en-US" sz="1200" dirty="0"/>
          </a:p>
        </p:txBody>
      </p:sp>
      <p:sp>
        <p:nvSpPr>
          <p:cNvPr id="11" name="TextBox 10"/>
          <p:cNvSpPr txBox="1"/>
          <p:nvPr/>
        </p:nvSpPr>
        <p:spPr>
          <a:xfrm>
            <a:off x="5715008" y="4357694"/>
            <a:ext cx="2143140" cy="646331"/>
          </a:xfrm>
          <a:prstGeom prst="rect">
            <a:avLst/>
          </a:prstGeom>
          <a:noFill/>
        </p:spPr>
        <p:txBody>
          <a:bodyPr wrap="square" rtlCol="0">
            <a:spAutoFit/>
          </a:bodyPr>
          <a:lstStyle/>
          <a:p>
            <a:r>
              <a:rPr lang="sr-Cyrl-RS" sz="1200" dirty="0" smtClean="0"/>
              <a:t>Андрија Трифуновић, Лана Ђорђевић и Матеја Марковић</a:t>
            </a:r>
            <a:endParaRPr lang="en-US" sz="1200" dirty="0"/>
          </a:p>
        </p:txBody>
      </p:sp>
      <p:pic>
        <p:nvPicPr>
          <p:cNvPr id="12" name="agi i ema anja.mp4">
            <a:hlinkClick r:id="" action="ppaction://media"/>
          </p:cNvPr>
          <p:cNvPicPr>
            <a:picLocks noRot="1" noChangeAspect="1"/>
          </p:cNvPicPr>
          <p:nvPr>
            <a:videoFile r:link="rId2"/>
          </p:nvPr>
        </p:nvPicPr>
        <p:blipFill>
          <a:blip r:embed="rId8"/>
          <a:stretch>
            <a:fillRect/>
          </a:stretch>
        </p:blipFill>
        <p:spPr>
          <a:xfrm>
            <a:off x="2714612" y="4572000"/>
            <a:ext cx="3048000" cy="2286000"/>
          </a:xfrm>
          <a:prstGeom prst="rect">
            <a:avLst/>
          </a:prstGeom>
        </p:spPr>
      </p:pic>
      <p:sp>
        <p:nvSpPr>
          <p:cNvPr id="13" name="TextBox 12"/>
          <p:cNvSpPr txBox="1"/>
          <p:nvPr/>
        </p:nvSpPr>
        <p:spPr>
          <a:xfrm>
            <a:off x="0" y="6215082"/>
            <a:ext cx="2643174" cy="461665"/>
          </a:xfrm>
          <a:prstGeom prst="rect">
            <a:avLst/>
          </a:prstGeom>
          <a:noFill/>
        </p:spPr>
        <p:txBody>
          <a:bodyPr wrap="square" rtlCol="0">
            <a:spAutoFit/>
          </a:bodyPr>
          <a:lstStyle/>
          <a:p>
            <a:r>
              <a:rPr lang="sr-Cyrl-RS" sz="1200" dirty="0" smtClean="0"/>
              <a:t>Ања Миљковић, Милош Михаиловић и Огњен Милојевић</a:t>
            </a:r>
            <a:endParaRPr lang="en-US"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smtClean="0">
                <a:latin typeface="Times New Roman" pitchFamily="18" charset="0"/>
                <a:cs typeface="Times New Roman" pitchFamily="18" charset="0"/>
              </a:rPr>
              <a:t>Међупредметне компетенције</a:t>
            </a:r>
            <a:endParaRPr lang="en-US" dirty="0"/>
          </a:p>
        </p:txBody>
      </p:sp>
      <p:sp>
        <p:nvSpPr>
          <p:cNvPr id="3" name="Content Placeholder 2"/>
          <p:cNvSpPr>
            <a:spLocks noGrp="1"/>
          </p:cNvSpPr>
          <p:nvPr>
            <p:ph idx="1"/>
          </p:nvPr>
        </p:nvSpPr>
        <p:spPr/>
        <p:txBody>
          <a:bodyPr/>
          <a:lstStyle/>
          <a:p>
            <a:r>
              <a:rPr lang="sr-Cyrl-RS" sz="2800" dirty="0" smtClean="0">
                <a:latin typeface="Times New Roman" pitchFamily="18" charset="0"/>
                <a:cs typeface="Times New Roman" pitchFamily="18" charset="0"/>
              </a:rPr>
              <a:t>Дигитална компетенција; </a:t>
            </a:r>
            <a:endParaRPr lang="en-US" sz="2800" dirty="0" smtClean="0">
              <a:latin typeface="Times New Roman" pitchFamily="18" charset="0"/>
              <a:cs typeface="Times New Roman" pitchFamily="18" charset="0"/>
            </a:endParaRPr>
          </a:p>
          <a:p>
            <a:r>
              <a:rPr lang="sr-Cyrl-RS" sz="2800" dirty="0" smtClean="0">
                <a:latin typeface="Times New Roman" pitchFamily="18" charset="0"/>
                <a:cs typeface="Times New Roman" pitchFamily="18" charset="0"/>
              </a:rPr>
              <a:t>комуникација; </a:t>
            </a:r>
            <a:endParaRPr lang="en-US" sz="2800" dirty="0" smtClean="0">
              <a:latin typeface="Times New Roman" pitchFamily="18" charset="0"/>
              <a:cs typeface="Times New Roman" pitchFamily="18" charset="0"/>
            </a:endParaRPr>
          </a:p>
          <a:p>
            <a:r>
              <a:rPr lang="sr-Cyrl-RS" sz="2800" dirty="0" smtClean="0">
                <a:latin typeface="Times New Roman" pitchFamily="18" charset="0"/>
                <a:cs typeface="Times New Roman" pitchFamily="18" charset="0"/>
              </a:rPr>
              <a:t>сарадња; </a:t>
            </a:r>
            <a:endParaRPr lang="en-US" sz="2800" dirty="0" smtClean="0">
              <a:latin typeface="Times New Roman" pitchFamily="18" charset="0"/>
              <a:cs typeface="Times New Roman" pitchFamily="18" charset="0"/>
            </a:endParaRPr>
          </a:p>
          <a:p>
            <a:r>
              <a:rPr lang="sr-Cyrl-RS" sz="2800" dirty="0" smtClean="0">
                <a:latin typeface="Times New Roman" pitchFamily="18" charset="0"/>
                <a:cs typeface="Times New Roman" pitchFamily="18" charset="0"/>
              </a:rPr>
              <a:t>естетичка компетенција</a:t>
            </a:r>
            <a:endParaRPr lang="en-US" sz="2800" dirty="0" smtClean="0">
              <a:latin typeface="Times New Roman" pitchFamily="18" charset="0"/>
              <a:cs typeface="Times New Roman" pitchFamily="18" charset="0"/>
            </a:endParaRPr>
          </a:p>
          <a:p>
            <a:pPr>
              <a:buNone/>
            </a:pPr>
            <a:r>
              <a:rPr lang="sr-Cyrl-RS" sz="2800" dirty="0" smtClean="0">
                <a:latin typeface="Times New Roman" pitchFamily="18" charset="0"/>
                <a:cs typeface="Times New Roman" pitchFamily="18" charset="0"/>
              </a:rPr>
              <a:t/>
            </a:r>
            <a:br>
              <a:rPr lang="sr-Cyrl-RS" sz="2800" dirty="0" smtClean="0">
                <a:latin typeface="Times New Roman" pitchFamily="18" charset="0"/>
                <a:cs typeface="Times New Roman" pitchFamily="18" charset="0"/>
              </a:rPr>
            </a:br>
            <a:r>
              <a:rPr lang="sr-Cyrl-RS" sz="2800" dirty="0" smtClean="0">
                <a:solidFill>
                  <a:schemeClr val="accent6">
                    <a:lumMod val="50000"/>
                  </a:schemeClr>
                </a:solidFill>
                <a:latin typeface="Times New Roman" pitchFamily="18" charset="0"/>
                <a:cs typeface="Times New Roman" pitchFamily="18" charset="0"/>
              </a:rPr>
              <a:t>Међупредметна корелација: ликовна култура, информатика и српски језик и књижевност</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8077200" cy="4695836"/>
          </a:xfrm>
        </p:spPr>
        <p:txBody>
          <a:bodyPr>
            <a:normAutofit fontScale="90000"/>
          </a:bodyPr>
          <a:lstStyle/>
          <a:p>
            <a:pPr algn="l"/>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200" dirty="0" smtClean="0">
                <a:latin typeface="Times New Roman" pitchFamily="18" charset="0"/>
                <a:cs typeface="Times New Roman" pitchFamily="18" charset="0"/>
              </a:rPr>
              <a:t/>
            </a:r>
            <a:br>
              <a:rPr lang="sr-Cyrl-RS" sz="2200" dirty="0" smtClean="0">
                <a:latin typeface="Times New Roman" pitchFamily="18" charset="0"/>
                <a:cs typeface="Times New Roman" pitchFamily="18" charset="0"/>
              </a:rPr>
            </a:br>
            <a:r>
              <a:rPr lang="sr-Cyrl-RS" sz="2700" dirty="0" smtClean="0">
                <a:latin typeface="Times New Roman" pitchFamily="18" charset="0"/>
                <a:cs typeface="Times New Roman" pitchFamily="18" charset="0"/>
              </a:rPr>
              <a:t>Циљ пројекта: Развијање мотивације и свести код ученика о важности читања оригиналног књижевноуметничког дела ради уочавања основних мотива при упоредној анализи са екранизованим делом - филмом</a:t>
            </a:r>
            <a:r>
              <a:rPr lang="sr-Cyrl-RS" sz="3600" dirty="0" smtClean="0">
                <a:latin typeface="Times New Roman" pitchFamily="18" charset="0"/>
                <a:cs typeface="Times New Roman" pitchFamily="18" charset="0"/>
              </a:rPr>
              <a:t>. </a:t>
            </a:r>
            <a:br>
              <a:rPr lang="sr-Cyrl-RS" sz="3600" dirty="0" smtClean="0">
                <a:latin typeface="Times New Roman" pitchFamily="18" charset="0"/>
                <a:cs typeface="Times New Roman" pitchFamily="18" charset="0"/>
              </a:rPr>
            </a:br>
            <a:r>
              <a:rPr lang="sr-Cyrl-RS" sz="3100" dirty="0">
                <a:latin typeface="Times New Roman" pitchFamily="18" charset="0"/>
                <a:cs typeface="Times New Roman" pitchFamily="18" charset="0"/>
              </a:rPr>
              <a:t/>
            </a:r>
            <a:br>
              <a:rPr lang="sr-Cyrl-RS" sz="3100" dirty="0">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Операционализовани исходи</a:t>
            </a:r>
            <a:br>
              <a:rPr lang="sr-Cyrl-RS" sz="1800" dirty="0" smtClean="0">
                <a:solidFill>
                  <a:srgbClr val="002060"/>
                </a:solidFill>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Ученик ће бити у стању да:</a:t>
            </a:r>
            <a:br>
              <a:rPr lang="sr-Cyrl-RS" sz="1800" dirty="0" smtClean="0">
                <a:solidFill>
                  <a:srgbClr val="002060"/>
                </a:solidFill>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Ефикасно користи ИКТ за комуникацију и сарадњу;</a:t>
            </a:r>
            <a:br>
              <a:rPr lang="sr-Cyrl-RS" sz="1800" dirty="0" smtClean="0">
                <a:solidFill>
                  <a:srgbClr val="002060"/>
                </a:solidFill>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Познаје различите облике комуникације и њихове одлике;</a:t>
            </a:r>
            <a:br>
              <a:rPr lang="sr-Cyrl-RS" sz="1800" dirty="0" smtClean="0">
                <a:solidFill>
                  <a:srgbClr val="002060"/>
                </a:solidFill>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Активно и конструктивно учествује у раду групе или пару;</a:t>
            </a:r>
            <a:br>
              <a:rPr lang="sr-Cyrl-RS" sz="1800" dirty="0" smtClean="0">
                <a:solidFill>
                  <a:srgbClr val="002060"/>
                </a:solidFill>
                <a:latin typeface="Times New Roman" pitchFamily="18" charset="0"/>
                <a:cs typeface="Times New Roman" pitchFamily="18" charset="0"/>
              </a:rPr>
            </a:br>
            <a:r>
              <a:rPr lang="sr-Cyrl-RS" sz="1800" dirty="0" smtClean="0">
                <a:solidFill>
                  <a:srgbClr val="002060"/>
                </a:solidFill>
                <a:latin typeface="Times New Roman" pitchFamily="18" charset="0"/>
                <a:cs typeface="Times New Roman" pitchFamily="18" charset="0"/>
              </a:rPr>
              <a:t>Препознаје естетичке елементе у различитим контекстима као што су књижевноуметнички текстови и филмска остварења.</a:t>
            </a:r>
            <a:br>
              <a:rPr lang="sr-Cyrl-RS" sz="1800" dirty="0" smtClean="0">
                <a:solidFill>
                  <a:srgbClr val="002060"/>
                </a:solidFill>
                <a:latin typeface="Times New Roman" pitchFamily="18" charset="0"/>
                <a:cs typeface="Times New Roman" pitchFamily="18" charset="0"/>
              </a:rPr>
            </a:br>
            <a:endParaRPr lang="sr-Latn-R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 xmlns:p14="http://schemas.microsoft.com/office/powerpoint/2010/main" val="30061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sr-Cyrl-RS" sz="3200" dirty="0">
                <a:latin typeface="Times New Roman" pitchFamily="18" charset="0"/>
              </a:rPr>
              <a:t>Продукт пројекта и дужина трајања</a:t>
            </a:r>
            <a:br>
              <a:rPr lang="sr-Cyrl-RS" sz="3200" dirty="0">
                <a:latin typeface="Times New Roman" pitchFamily="18" charset="0"/>
              </a:rPr>
            </a:br>
            <a:r>
              <a:rPr lang="sr-Cyrl-RS" sz="3200" dirty="0" smtClean="0">
                <a:latin typeface="Times New Roman" pitchFamily="18" charset="0"/>
              </a:rPr>
              <a:t/>
            </a:r>
            <a:br>
              <a:rPr lang="sr-Cyrl-RS" sz="3200" dirty="0" smtClean="0">
                <a:latin typeface="Times New Roman" pitchFamily="18" charset="0"/>
              </a:rPr>
            </a:br>
            <a:endParaRPr lang="sr-Latn-RS" sz="3200" dirty="0">
              <a:latin typeface="Times New Roman" pitchFamily="18" charset="0"/>
            </a:endParaRPr>
          </a:p>
        </p:txBody>
      </p:sp>
      <p:sp>
        <p:nvSpPr>
          <p:cNvPr id="3" name="Subtitle 2"/>
          <p:cNvSpPr>
            <a:spLocks noGrp="1"/>
          </p:cNvSpPr>
          <p:nvPr>
            <p:ph type="subTitle" idx="1"/>
          </p:nvPr>
        </p:nvSpPr>
        <p:spPr>
          <a:xfrm>
            <a:off x="1371600" y="3767862"/>
            <a:ext cx="6400800" cy="2556738"/>
          </a:xfrm>
        </p:spPr>
        <p:txBody>
          <a:bodyPr>
            <a:normAutofit fontScale="62500" lnSpcReduction="20000"/>
          </a:bodyPr>
          <a:lstStyle/>
          <a:p>
            <a:pPr algn="l"/>
            <a:endParaRPr lang="sr-Cyrl-RS" sz="3800" dirty="0">
              <a:solidFill>
                <a:schemeClr val="accent6">
                  <a:lumMod val="50000"/>
                </a:schemeClr>
              </a:solidFill>
              <a:latin typeface="Times New Roman" pitchFamily="18" charset="0"/>
            </a:endParaRPr>
          </a:p>
          <a:p>
            <a:pPr marL="457200" indent="-457200" algn="l">
              <a:buFont typeface="Arial" pitchFamily="34" charset="0"/>
              <a:buChar char="•"/>
            </a:pPr>
            <a:r>
              <a:rPr lang="sr-Cyrl-RS" sz="3500" dirty="0" smtClean="0">
                <a:solidFill>
                  <a:schemeClr val="accent3"/>
                </a:solidFill>
                <a:latin typeface="Times New Roman" pitchFamily="18" charset="0"/>
              </a:rPr>
              <a:t>Одговори ученика приликом анализе у виду паноа.</a:t>
            </a:r>
          </a:p>
          <a:p>
            <a:pPr marL="457200" indent="-457200" algn="l">
              <a:buFont typeface="Arial" pitchFamily="34" charset="0"/>
              <a:buChar char="•"/>
            </a:pPr>
            <a:r>
              <a:rPr lang="sr-Cyrl-RS" sz="3500" dirty="0" smtClean="0">
                <a:solidFill>
                  <a:schemeClr val="accent3"/>
                </a:solidFill>
                <a:latin typeface="Times New Roman" pitchFamily="18" charset="0"/>
              </a:rPr>
              <a:t>Стрип.</a:t>
            </a:r>
          </a:p>
          <a:p>
            <a:pPr marL="457200" indent="-457200" algn="l">
              <a:buFont typeface="Arial" pitchFamily="34" charset="0"/>
              <a:buChar char="•"/>
            </a:pPr>
            <a:r>
              <a:rPr lang="ru-RU" sz="3500" dirty="0" smtClean="0">
                <a:solidFill>
                  <a:schemeClr val="accent3"/>
                </a:solidFill>
                <a:latin typeface="Times New Roman" pitchFamily="18" charset="0"/>
              </a:rPr>
              <a:t>Песме или прозни с</a:t>
            </a:r>
            <a:r>
              <a:rPr lang="sr-Cyrl-RS" sz="3500" dirty="0" smtClean="0">
                <a:solidFill>
                  <a:schemeClr val="accent3"/>
                </a:solidFill>
                <a:latin typeface="Times New Roman" pitchFamily="18" charset="0"/>
              </a:rPr>
              <a:t>астави на тему пријатељства </a:t>
            </a:r>
            <a:endParaRPr lang="en-US" sz="3500" dirty="0" smtClean="0">
              <a:solidFill>
                <a:schemeClr val="accent3"/>
              </a:solidFill>
              <a:latin typeface="Times New Roman" pitchFamily="18" charset="0"/>
            </a:endParaRPr>
          </a:p>
          <a:p>
            <a:pPr marL="457200" indent="-457200" algn="l">
              <a:buFont typeface="Arial" pitchFamily="34" charset="0"/>
              <a:buChar char="•"/>
            </a:pPr>
            <a:r>
              <a:rPr lang="sr-Cyrl-RS" sz="3500" dirty="0" smtClean="0">
                <a:solidFill>
                  <a:schemeClr val="accent3"/>
                </a:solidFill>
                <a:latin typeface="Times New Roman" pitchFamily="18" charset="0"/>
              </a:rPr>
              <a:t>Презентације или видео клипови.</a:t>
            </a:r>
            <a:endParaRPr lang="sr-Cyrl-RS" sz="3500" dirty="0">
              <a:solidFill>
                <a:schemeClr val="accent3"/>
              </a:solidFill>
              <a:latin typeface="Times New Roman" pitchFamily="18" charset="0"/>
            </a:endParaRPr>
          </a:p>
          <a:p>
            <a:pPr marL="457200" indent="-457200" algn="l">
              <a:buFont typeface="Arial" pitchFamily="34" charset="0"/>
              <a:buChar char="•"/>
            </a:pPr>
            <a:r>
              <a:rPr lang="sr-Cyrl-RS" sz="3500" dirty="0" smtClean="0">
                <a:solidFill>
                  <a:schemeClr val="accent3"/>
                </a:solidFill>
                <a:latin typeface="Times New Roman" pitchFamily="18" charset="0"/>
              </a:rPr>
              <a:t>Трајање: две недеље</a:t>
            </a:r>
            <a:endParaRPr lang="sr-Cyrl-RS" sz="3500" dirty="0">
              <a:solidFill>
                <a:schemeClr val="accent3"/>
              </a:solidFill>
              <a:latin typeface="Times New Roman" pitchFamily="18" charset="0"/>
            </a:endParaRPr>
          </a:p>
          <a:p>
            <a:pPr marL="457200" indent="-457200" algn="l">
              <a:buFont typeface="Arial" pitchFamily="34" charset="0"/>
              <a:buChar char="•"/>
            </a:pPr>
            <a:endParaRPr lang="sr-Latn-RS" sz="3800"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 xmlns:p14="http://schemas.microsoft.com/office/powerpoint/2010/main" val="6320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2" end="2"/>
                                            </p:txEl>
                                          </p:spTgt>
                                        </p:tgtEl>
                                        <p:attrNameLst>
                                          <p:attrName>r</p:attrName>
                                        </p:attrNameLst>
                                      </p:cBhvr>
                                    </p:animRot>
                                    <p:animRot by="-240000">
                                      <p:cBhvr>
                                        <p:cTn id="15" dur="200" fill="hold">
                                          <p:stCondLst>
                                            <p:cond delay="200"/>
                                          </p:stCondLst>
                                        </p:cTn>
                                        <p:tgtEl>
                                          <p:spTgt spid="3">
                                            <p:txEl>
                                              <p:pRg st="2" end="2"/>
                                            </p:txEl>
                                          </p:spTgt>
                                        </p:tgtEl>
                                        <p:attrNameLst>
                                          <p:attrName>r</p:attrName>
                                        </p:attrNameLst>
                                      </p:cBhvr>
                                    </p:animRot>
                                    <p:animRot by="240000">
                                      <p:cBhvr>
                                        <p:cTn id="16" dur="200" fill="hold">
                                          <p:stCondLst>
                                            <p:cond delay="400"/>
                                          </p:stCondLst>
                                        </p:cTn>
                                        <p:tgtEl>
                                          <p:spTgt spid="3">
                                            <p:txEl>
                                              <p:pRg st="2" end="2"/>
                                            </p:txEl>
                                          </p:spTgt>
                                        </p:tgtEl>
                                        <p:attrNameLst>
                                          <p:attrName>r</p:attrName>
                                        </p:attrNameLst>
                                      </p:cBhvr>
                                    </p:animRot>
                                    <p:animRot by="-240000">
                                      <p:cBhvr>
                                        <p:cTn id="17" dur="200" fill="hold">
                                          <p:stCondLst>
                                            <p:cond delay="600"/>
                                          </p:stCondLst>
                                        </p:cTn>
                                        <p:tgtEl>
                                          <p:spTgt spid="3">
                                            <p:txEl>
                                              <p:pRg st="2" end="2"/>
                                            </p:txEl>
                                          </p:spTgt>
                                        </p:tgtEl>
                                        <p:attrNameLst>
                                          <p:attrName>r</p:attrName>
                                        </p:attrNameLst>
                                      </p:cBhvr>
                                    </p:animRot>
                                    <p:animRot by="120000">
                                      <p:cBhvr>
                                        <p:cTn id="18" dur="200" fill="hold">
                                          <p:stCondLst>
                                            <p:cond delay="80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3" end="3"/>
                                            </p:txEl>
                                          </p:spTgt>
                                        </p:tgtEl>
                                        <p:attrNameLst>
                                          <p:attrName>r</p:attrName>
                                        </p:attrNameLst>
                                      </p:cBhvr>
                                    </p:animRot>
                                    <p:animRot by="-240000">
                                      <p:cBhvr>
                                        <p:cTn id="23" dur="200" fill="hold">
                                          <p:stCondLst>
                                            <p:cond delay="200"/>
                                          </p:stCondLst>
                                        </p:cTn>
                                        <p:tgtEl>
                                          <p:spTgt spid="3">
                                            <p:txEl>
                                              <p:pRg st="3" end="3"/>
                                            </p:txEl>
                                          </p:spTgt>
                                        </p:tgtEl>
                                        <p:attrNameLst>
                                          <p:attrName>r</p:attrName>
                                        </p:attrNameLst>
                                      </p:cBhvr>
                                    </p:animRot>
                                    <p:animRot by="240000">
                                      <p:cBhvr>
                                        <p:cTn id="24" dur="200" fill="hold">
                                          <p:stCondLst>
                                            <p:cond delay="400"/>
                                          </p:stCondLst>
                                        </p:cTn>
                                        <p:tgtEl>
                                          <p:spTgt spid="3">
                                            <p:txEl>
                                              <p:pRg st="3" end="3"/>
                                            </p:txEl>
                                          </p:spTgt>
                                        </p:tgtEl>
                                        <p:attrNameLst>
                                          <p:attrName>r</p:attrName>
                                        </p:attrNameLst>
                                      </p:cBhvr>
                                    </p:animRot>
                                    <p:animRot by="-240000">
                                      <p:cBhvr>
                                        <p:cTn id="25" dur="200" fill="hold">
                                          <p:stCondLst>
                                            <p:cond delay="600"/>
                                          </p:stCondLst>
                                        </p:cTn>
                                        <p:tgtEl>
                                          <p:spTgt spid="3">
                                            <p:txEl>
                                              <p:pRg st="3" end="3"/>
                                            </p:txEl>
                                          </p:spTgt>
                                        </p:tgtEl>
                                        <p:attrNameLst>
                                          <p:attrName>r</p:attrName>
                                        </p:attrNameLst>
                                      </p:cBhvr>
                                    </p:animRot>
                                    <p:animRot by="120000">
                                      <p:cBhvr>
                                        <p:cTn id="26" dur="200" fill="hold">
                                          <p:stCondLst>
                                            <p:cond delay="80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4" end="4"/>
                                            </p:txEl>
                                          </p:spTgt>
                                        </p:tgtEl>
                                        <p:attrNameLst>
                                          <p:attrName>r</p:attrName>
                                        </p:attrNameLst>
                                      </p:cBhvr>
                                    </p:animRot>
                                    <p:animRot by="-240000">
                                      <p:cBhvr>
                                        <p:cTn id="31" dur="200" fill="hold">
                                          <p:stCondLst>
                                            <p:cond delay="200"/>
                                          </p:stCondLst>
                                        </p:cTn>
                                        <p:tgtEl>
                                          <p:spTgt spid="3">
                                            <p:txEl>
                                              <p:pRg st="4" end="4"/>
                                            </p:txEl>
                                          </p:spTgt>
                                        </p:tgtEl>
                                        <p:attrNameLst>
                                          <p:attrName>r</p:attrName>
                                        </p:attrNameLst>
                                      </p:cBhvr>
                                    </p:animRot>
                                    <p:animRot by="240000">
                                      <p:cBhvr>
                                        <p:cTn id="32" dur="200" fill="hold">
                                          <p:stCondLst>
                                            <p:cond delay="400"/>
                                          </p:stCondLst>
                                        </p:cTn>
                                        <p:tgtEl>
                                          <p:spTgt spid="3">
                                            <p:txEl>
                                              <p:pRg st="4" end="4"/>
                                            </p:txEl>
                                          </p:spTgt>
                                        </p:tgtEl>
                                        <p:attrNameLst>
                                          <p:attrName>r</p:attrName>
                                        </p:attrNameLst>
                                      </p:cBhvr>
                                    </p:animRot>
                                    <p:animRot by="-240000">
                                      <p:cBhvr>
                                        <p:cTn id="33" dur="200" fill="hold">
                                          <p:stCondLst>
                                            <p:cond delay="600"/>
                                          </p:stCondLst>
                                        </p:cTn>
                                        <p:tgtEl>
                                          <p:spTgt spid="3">
                                            <p:txEl>
                                              <p:pRg st="4" end="4"/>
                                            </p:txEl>
                                          </p:spTgt>
                                        </p:tgtEl>
                                        <p:attrNameLst>
                                          <p:attrName>r</p:attrName>
                                        </p:attrNameLst>
                                      </p:cBhvr>
                                    </p:animRot>
                                    <p:animRot by="120000">
                                      <p:cBhvr>
                                        <p:cTn id="34" dur="200" fill="hold">
                                          <p:stCondLst>
                                            <p:cond delay="800"/>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5" end="5"/>
                                            </p:txEl>
                                          </p:spTgt>
                                        </p:tgtEl>
                                        <p:attrNameLst>
                                          <p:attrName>r</p:attrName>
                                        </p:attrNameLst>
                                      </p:cBhvr>
                                    </p:animRot>
                                    <p:animRot by="-240000">
                                      <p:cBhvr>
                                        <p:cTn id="39" dur="200" fill="hold">
                                          <p:stCondLst>
                                            <p:cond delay="200"/>
                                          </p:stCondLst>
                                        </p:cTn>
                                        <p:tgtEl>
                                          <p:spTgt spid="3">
                                            <p:txEl>
                                              <p:pRg st="5" end="5"/>
                                            </p:txEl>
                                          </p:spTgt>
                                        </p:tgtEl>
                                        <p:attrNameLst>
                                          <p:attrName>r</p:attrName>
                                        </p:attrNameLst>
                                      </p:cBhvr>
                                    </p:animRot>
                                    <p:animRot by="240000">
                                      <p:cBhvr>
                                        <p:cTn id="40" dur="200" fill="hold">
                                          <p:stCondLst>
                                            <p:cond delay="400"/>
                                          </p:stCondLst>
                                        </p:cTn>
                                        <p:tgtEl>
                                          <p:spTgt spid="3">
                                            <p:txEl>
                                              <p:pRg st="5" end="5"/>
                                            </p:txEl>
                                          </p:spTgt>
                                        </p:tgtEl>
                                        <p:attrNameLst>
                                          <p:attrName>r</p:attrName>
                                        </p:attrNameLst>
                                      </p:cBhvr>
                                    </p:animRot>
                                    <p:animRot by="-240000">
                                      <p:cBhvr>
                                        <p:cTn id="41" dur="200" fill="hold">
                                          <p:stCondLst>
                                            <p:cond delay="600"/>
                                          </p:stCondLst>
                                        </p:cTn>
                                        <p:tgtEl>
                                          <p:spTgt spid="3">
                                            <p:txEl>
                                              <p:pRg st="5" end="5"/>
                                            </p:txEl>
                                          </p:spTgt>
                                        </p:tgtEl>
                                        <p:attrNameLst>
                                          <p:attrName>r</p:attrName>
                                        </p:attrNameLst>
                                      </p:cBhvr>
                                    </p:animRot>
                                    <p:animRot by="120000">
                                      <p:cBhvr>
                                        <p:cTn id="42"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562600" cy="565150"/>
          </a:xfrm>
        </p:spPr>
        <p:txBody>
          <a:bodyPr>
            <a:normAutofit fontScale="90000"/>
          </a:bodyPr>
          <a:lstStyle/>
          <a:p>
            <a:r>
              <a:rPr lang="sr-Cyrl-RS" sz="2800" dirty="0" smtClean="0">
                <a:latin typeface="Times New Roman" pitchFamily="18" charset="0"/>
                <a:cs typeface="Times New Roman" pitchFamily="18" charset="0"/>
              </a:rPr>
              <a:t>Активности ученика и наставника</a:t>
            </a:r>
            <a:endParaRPr lang="sr-Latn-RS" sz="2800" dirty="0">
              <a:latin typeface="Times New Roman" pitchFamily="18" charset="0"/>
              <a:cs typeface="Times New Roman" pitchFamily="18" charset="0"/>
            </a:endParaRPr>
          </a:p>
        </p:txBody>
      </p:sp>
      <p:sp>
        <p:nvSpPr>
          <p:cNvPr id="5" name="Text Placeholder 4"/>
          <p:cNvSpPr>
            <a:spLocks noGrp="1"/>
          </p:cNvSpPr>
          <p:nvPr>
            <p:ph type="body" idx="2"/>
          </p:nvPr>
        </p:nvSpPr>
        <p:spPr>
          <a:xfrm>
            <a:off x="457200" y="838200"/>
            <a:ext cx="6686568" cy="5562600"/>
          </a:xfrm>
        </p:spPr>
        <p:txBody>
          <a:bodyPr>
            <a:noAutofit/>
          </a:bodyPr>
          <a:lstStyle/>
          <a:p>
            <a:r>
              <a:rPr lang="sr-Cyrl-RS" sz="1600" dirty="0" smtClean="0">
                <a:solidFill>
                  <a:schemeClr val="accent6">
                    <a:lumMod val="50000"/>
                  </a:schemeClr>
                </a:solidFill>
                <a:latin typeface="Times New Roman" pitchFamily="18" charset="0"/>
                <a:cs typeface="Times New Roman" pitchFamily="18" charset="0"/>
              </a:rPr>
              <a:t>Наставник:</a:t>
            </a:r>
            <a:endParaRPr lang="sr-Cyrl-RS" sz="1600" dirty="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r>
              <a:rPr lang="sr-Cyrl-RS" sz="1600" dirty="0">
                <a:solidFill>
                  <a:schemeClr val="accent6">
                    <a:lumMod val="50000"/>
                  </a:schemeClr>
                </a:solidFill>
                <a:latin typeface="Times New Roman" pitchFamily="18" charset="0"/>
                <a:cs typeface="Times New Roman" pitchFamily="18" charset="0"/>
              </a:rPr>
              <a:t>Дели </a:t>
            </a:r>
            <a:r>
              <a:rPr lang="sr-Cyrl-RS" sz="1600" dirty="0" smtClean="0">
                <a:solidFill>
                  <a:schemeClr val="accent6">
                    <a:lumMod val="50000"/>
                  </a:schemeClr>
                </a:solidFill>
                <a:latin typeface="Times New Roman" pitchFamily="18" charset="0"/>
                <a:cs typeface="Times New Roman" pitchFamily="18" charset="0"/>
              </a:rPr>
              <a:t>ученицима истраживачке задатке који се налазе на блогу наставника: </a:t>
            </a:r>
            <a:r>
              <a:rPr lang="en-US" sz="1600" dirty="0" smtClean="0">
                <a:solidFill>
                  <a:schemeClr val="accent6">
                    <a:lumMod val="50000"/>
                  </a:schemeClr>
                </a:solidFill>
                <a:latin typeface="Times New Roman" pitchFamily="18" charset="0"/>
                <a:cs typeface="Times New Roman" pitchFamily="18" charset="0"/>
                <a:hlinkClick r:id="rId2"/>
              </a:rPr>
              <a:t>https://nastavanadaljinu.blogspot.com/2020/04/a-5.html</a:t>
            </a: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r>
              <a:rPr lang="ru-RU" sz="1600" dirty="0" smtClean="0">
                <a:solidFill>
                  <a:schemeClr val="accent6">
                    <a:lumMod val="50000"/>
                  </a:schemeClr>
                </a:solidFill>
                <a:latin typeface="Times New Roman" pitchFamily="18" charset="0"/>
                <a:cs typeface="Times New Roman" pitchFamily="18" charset="0"/>
              </a:rPr>
              <a:t>И</a:t>
            </a:r>
            <a:r>
              <a:rPr lang="sr-Cyrl-RS" sz="1600" dirty="0" smtClean="0">
                <a:solidFill>
                  <a:schemeClr val="accent6">
                    <a:lumMod val="50000"/>
                  </a:schemeClr>
                </a:solidFill>
                <a:latin typeface="Times New Roman" pitchFamily="18" charset="0"/>
                <a:cs typeface="Times New Roman" pitchFamily="18" charset="0"/>
              </a:rPr>
              <a:t> на платформи Падлет: </a:t>
            </a:r>
            <a:r>
              <a:rPr lang="en-US" sz="1600" dirty="0" smtClean="0">
                <a:solidFill>
                  <a:schemeClr val="accent6">
                    <a:lumMod val="50000"/>
                  </a:schemeClr>
                </a:solidFill>
                <a:latin typeface="Times New Roman" pitchFamily="18" charset="0"/>
                <a:cs typeface="Times New Roman" pitchFamily="18" charset="0"/>
                <a:hlinkClick r:id="rId3"/>
              </a:rPr>
              <a:t>https://padlet.com/anahran88/Bookmarks</a:t>
            </a: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smtClean="0">
              <a:solidFill>
                <a:schemeClr val="accent6">
                  <a:lumMod val="50000"/>
                </a:schemeClr>
              </a:solidFill>
              <a:latin typeface="Times New Roman" pitchFamily="18" charset="0"/>
              <a:cs typeface="Times New Roman" pitchFamily="18" charset="0"/>
            </a:endParaRPr>
          </a:p>
          <a:p>
            <a:r>
              <a:rPr lang="sr-Cyrl-RS" sz="1600" dirty="0" smtClean="0">
                <a:solidFill>
                  <a:schemeClr val="accent6">
                    <a:lumMod val="50000"/>
                  </a:schemeClr>
                </a:solidFill>
                <a:latin typeface="Times New Roman" pitchFamily="18" charset="0"/>
                <a:cs typeface="Times New Roman" pitchFamily="18" charset="0"/>
              </a:rPr>
              <a:t>Ученици:</a:t>
            </a:r>
          </a:p>
          <a:p>
            <a:pPr marL="457200" indent="-457200">
              <a:buFont typeface="Arial" pitchFamily="34" charset="0"/>
              <a:buChar char="•"/>
            </a:pPr>
            <a:r>
              <a:rPr lang="sr-Cyrl-RS" sz="1600" dirty="0" smtClean="0">
                <a:solidFill>
                  <a:schemeClr val="accent6">
                    <a:lumMod val="50000"/>
                  </a:schemeClr>
                </a:solidFill>
                <a:latin typeface="Times New Roman" pitchFamily="18" charset="0"/>
                <a:cs typeface="Times New Roman" pitchFamily="18" charset="0"/>
              </a:rPr>
              <a:t>Читају оригинално дело: </a:t>
            </a:r>
            <a:r>
              <a:rPr lang="en-US" sz="1600" dirty="0" smtClean="0">
                <a:solidFill>
                  <a:schemeClr val="accent6">
                    <a:lumMod val="50000"/>
                  </a:schemeClr>
                </a:solidFill>
                <a:latin typeface="Times New Roman" pitchFamily="18" charset="0"/>
                <a:cs typeface="Times New Roman" pitchFamily="18" charset="0"/>
                <a:hlinkClick r:id="rId4"/>
              </a:rPr>
              <a:t>http://www.skolavojka.edu.rs/images/moduli/Agi-i-Ema-lektira.pdf</a:t>
            </a: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r>
              <a:rPr lang="sr-Cyrl-RS" sz="1600" dirty="0" smtClean="0">
                <a:solidFill>
                  <a:schemeClr val="accent6">
                    <a:lumMod val="50000"/>
                  </a:schemeClr>
                </a:solidFill>
                <a:latin typeface="Times New Roman" pitchFamily="18" charset="0"/>
                <a:cs typeface="Times New Roman" pitchFamily="18" charset="0"/>
              </a:rPr>
              <a:t>Гледају филма:</a:t>
            </a:r>
          </a:p>
          <a:p>
            <a:pPr marL="457200" indent="-457200">
              <a:buFont typeface="Arial" pitchFamily="34" charset="0"/>
              <a:buChar char="•"/>
            </a:pPr>
            <a:r>
              <a:rPr lang="en-US" sz="1600" dirty="0" smtClean="0">
                <a:solidFill>
                  <a:schemeClr val="accent6">
                    <a:lumMod val="50000"/>
                  </a:schemeClr>
                </a:solidFill>
                <a:latin typeface="Times New Roman" pitchFamily="18" charset="0"/>
                <a:cs typeface="Times New Roman" pitchFamily="18" charset="0"/>
                <a:hlinkClick r:id="rId5"/>
              </a:rPr>
              <a:t>https://youtu.be/P1Wy8cBA3kg</a:t>
            </a: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smtClean="0">
              <a:solidFill>
                <a:schemeClr val="accent6">
                  <a:lumMod val="50000"/>
                </a:schemeClr>
              </a:solidFill>
              <a:latin typeface="Times New Roman" pitchFamily="18" charset="0"/>
              <a:cs typeface="Times New Roman" pitchFamily="18" charset="0"/>
            </a:endParaRPr>
          </a:p>
          <a:p>
            <a:pPr marL="457200" indent="-457200" algn="just">
              <a:buFont typeface="Arial" pitchFamily="34" charset="0"/>
              <a:buChar char="•"/>
            </a:pPr>
            <a:r>
              <a:rPr lang="sr-Cyrl-RS" sz="1600" dirty="0" smtClean="0">
                <a:solidFill>
                  <a:schemeClr val="accent6">
                    <a:lumMod val="50000"/>
                  </a:schemeClr>
                </a:solidFill>
                <a:latin typeface="Times New Roman" pitchFamily="18" charset="0"/>
                <a:cs typeface="Times New Roman" pitchFamily="18" charset="0"/>
              </a:rPr>
              <a:t>Упоређују како је приказан основни мотив пријатељства у књизи а како на филму.</a:t>
            </a:r>
          </a:p>
          <a:p>
            <a:pPr marL="457200" indent="-457200">
              <a:buFont typeface="Arial" pitchFamily="34" charset="0"/>
              <a:buChar char="•"/>
            </a:pPr>
            <a:r>
              <a:rPr lang="sr-Cyrl-RS" sz="1600" dirty="0" smtClean="0">
                <a:solidFill>
                  <a:schemeClr val="accent6">
                    <a:lumMod val="50000"/>
                  </a:schemeClr>
                </a:solidFill>
                <a:latin typeface="Times New Roman" pitchFamily="18" charset="0"/>
                <a:cs typeface="Times New Roman" pitchFamily="18" charset="0"/>
              </a:rPr>
              <a:t>Презентују резултате анализе </a:t>
            </a:r>
            <a:r>
              <a:rPr lang="sr-Cyrl-RS" sz="1600" dirty="0" smtClean="0">
                <a:solidFill>
                  <a:schemeClr val="accent6">
                    <a:lumMod val="50000"/>
                  </a:schemeClr>
                </a:solidFill>
                <a:latin typeface="Times New Roman" pitchFamily="18" charset="0"/>
                <a:cs typeface="Times New Roman" pitchFamily="18" charset="0"/>
              </a:rPr>
              <a:t>на Падлету (презентација на даљину</a:t>
            </a:r>
            <a:r>
              <a:rPr lang="sr-Cyrl-RS" sz="1600" dirty="0" smtClean="0">
                <a:solidFill>
                  <a:schemeClr val="accent6">
                    <a:lumMod val="50000"/>
                  </a:schemeClr>
                </a:solidFill>
                <a:latin typeface="Times New Roman" pitchFamily="18" charset="0"/>
                <a:cs typeface="Times New Roman" pitchFamily="18" charset="0"/>
              </a:rPr>
              <a:t>) и шаљу повратну информацију наставнику о снимку са продуктима које наставник у једном снимку обједињује: </a:t>
            </a:r>
            <a:r>
              <a:rPr lang="en-US" sz="1600" dirty="0" smtClean="0">
                <a:solidFill>
                  <a:schemeClr val="accent6">
                    <a:lumMod val="50000"/>
                  </a:schemeClr>
                </a:solidFill>
                <a:latin typeface="Times New Roman" pitchFamily="18" charset="0"/>
                <a:cs typeface="Times New Roman" pitchFamily="18" charset="0"/>
                <a:hlinkClick r:id="rId6"/>
              </a:rPr>
              <a:t>https://youtu.be/-</a:t>
            </a:r>
            <a:r>
              <a:rPr lang="en-US" sz="1600" dirty="0" smtClean="0">
                <a:solidFill>
                  <a:schemeClr val="accent6">
                    <a:lumMod val="50000"/>
                  </a:schemeClr>
                </a:solidFill>
                <a:latin typeface="Times New Roman" pitchFamily="18" charset="0"/>
                <a:cs typeface="Times New Roman" pitchFamily="18" charset="0"/>
                <a:hlinkClick r:id="rId6"/>
              </a:rPr>
              <a:t>vmrbiirF84</a:t>
            </a:r>
            <a:r>
              <a:rPr lang="sr-Cyrl-RS" sz="1600" dirty="0" smtClean="0">
                <a:solidFill>
                  <a:schemeClr val="accent6">
                    <a:lumMod val="50000"/>
                  </a:schemeClr>
                </a:solidFill>
                <a:latin typeface="Times New Roman" pitchFamily="18" charset="0"/>
                <a:cs typeface="Times New Roman" pitchFamily="18" charset="0"/>
              </a:rPr>
              <a:t> .</a:t>
            </a:r>
          </a:p>
          <a:p>
            <a:pPr marL="457200" indent="-457200">
              <a:buFont typeface="Arial" pitchFamily="34" charset="0"/>
              <a:buChar char="•"/>
            </a:pP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smtClean="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a:solidFill>
                <a:schemeClr val="accent6">
                  <a:lumMod val="50000"/>
                </a:schemeClr>
              </a:solidFill>
              <a:latin typeface="Times New Roman" pitchFamily="18" charset="0"/>
              <a:cs typeface="Times New Roman" pitchFamily="18" charset="0"/>
            </a:endParaRPr>
          </a:p>
          <a:p>
            <a:pPr marL="457200" indent="-457200">
              <a:buFont typeface="Arial" pitchFamily="34" charset="0"/>
              <a:buChar char="•"/>
            </a:pPr>
            <a:endParaRPr lang="sr-Cyrl-RS" sz="1600" dirty="0">
              <a:solidFill>
                <a:schemeClr val="accent6">
                  <a:lumMod val="50000"/>
                </a:schemeClr>
              </a:solidFill>
              <a:latin typeface="Times New Roman" pitchFamily="18" charset="0"/>
              <a:cs typeface="Times New Roman" pitchFamily="18" charset="0"/>
            </a:endParaRPr>
          </a:p>
          <a:p>
            <a:endParaRPr lang="sr-Latn-RS" dirty="0"/>
          </a:p>
        </p:txBody>
      </p:sp>
      <p:sp>
        <p:nvSpPr>
          <p:cNvPr id="3" name="Slide Number Placeholder 2"/>
          <p:cNvSpPr>
            <a:spLocks noGrp="1"/>
          </p:cNvSpPr>
          <p:nvPr>
            <p:ph type="sldNum" sz="quarter" idx="12"/>
          </p:nvPr>
        </p:nvSpPr>
        <p:spPr>
          <a:xfrm>
            <a:off x="6639264" y="6416675"/>
            <a:ext cx="2133600" cy="365125"/>
          </a:xfrm>
        </p:spPr>
        <p:txBody>
          <a:bodyPr/>
          <a:lstStyle/>
          <a:p>
            <a:fld id="{B6F15528-21DE-4FAA-801E-634DDDAF4B2B}" type="slidenum">
              <a:rPr lang="en-US" smtClean="0"/>
              <a:pPr/>
              <a:t>5</a:t>
            </a:fld>
            <a:endParaRPr lang="en-US"/>
          </a:p>
        </p:txBody>
      </p:sp>
    </p:spTree>
    <p:extLst>
      <p:ext uri="{BB962C8B-B14F-4D97-AF65-F5344CB8AC3E}">
        <p14:creationId xmlns="" xmlns:p14="http://schemas.microsoft.com/office/powerpoint/2010/main" val="18699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down)">
                                      <p:cBhvr>
                                        <p:cTn id="61" dur="580">
                                          <p:stCondLst>
                                            <p:cond delay="0"/>
                                          </p:stCondLst>
                                        </p:cTn>
                                        <p:tgtEl>
                                          <p:spTgt spid="5">
                                            <p:txEl>
                                              <p:pRg st="2" end="2"/>
                                            </p:txEl>
                                          </p:spTgt>
                                        </p:tgtEl>
                                      </p:cBhvr>
                                    </p:animEffect>
                                    <p:anim calcmode="lin" valueType="num">
                                      <p:cBhvr>
                                        <p:cTn id="6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2" end="2"/>
                                            </p:txEl>
                                          </p:spTgt>
                                        </p:tgtEl>
                                      </p:cBhvr>
                                      <p:to x="100000" y="60000"/>
                                    </p:animScale>
                                    <p:animScale>
                                      <p:cBhvr>
                                        <p:cTn id="68" dur="166" decel="50000">
                                          <p:stCondLst>
                                            <p:cond delay="676"/>
                                          </p:stCondLst>
                                        </p:cTn>
                                        <p:tgtEl>
                                          <p:spTgt spid="5">
                                            <p:txEl>
                                              <p:pRg st="2" end="2"/>
                                            </p:txEl>
                                          </p:spTgt>
                                        </p:tgtEl>
                                      </p:cBhvr>
                                      <p:to x="100000" y="100000"/>
                                    </p:animScale>
                                    <p:animScale>
                                      <p:cBhvr>
                                        <p:cTn id="69" dur="26">
                                          <p:stCondLst>
                                            <p:cond delay="1312"/>
                                          </p:stCondLst>
                                        </p:cTn>
                                        <p:tgtEl>
                                          <p:spTgt spid="5">
                                            <p:txEl>
                                              <p:pRg st="2" end="2"/>
                                            </p:txEl>
                                          </p:spTgt>
                                        </p:tgtEl>
                                      </p:cBhvr>
                                      <p:to x="100000" y="80000"/>
                                    </p:animScale>
                                    <p:animScale>
                                      <p:cBhvr>
                                        <p:cTn id="70" dur="166" decel="50000">
                                          <p:stCondLst>
                                            <p:cond delay="1338"/>
                                          </p:stCondLst>
                                        </p:cTn>
                                        <p:tgtEl>
                                          <p:spTgt spid="5">
                                            <p:txEl>
                                              <p:pRg st="2" end="2"/>
                                            </p:txEl>
                                          </p:spTgt>
                                        </p:tgtEl>
                                      </p:cBhvr>
                                      <p:to x="100000" y="100000"/>
                                    </p:animScale>
                                    <p:animScale>
                                      <p:cBhvr>
                                        <p:cTn id="71" dur="26">
                                          <p:stCondLst>
                                            <p:cond delay="1642"/>
                                          </p:stCondLst>
                                        </p:cTn>
                                        <p:tgtEl>
                                          <p:spTgt spid="5">
                                            <p:txEl>
                                              <p:pRg st="2" end="2"/>
                                            </p:txEl>
                                          </p:spTgt>
                                        </p:tgtEl>
                                      </p:cBhvr>
                                      <p:to x="100000" y="90000"/>
                                    </p:animScale>
                                    <p:animScale>
                                      <p:cBhvr>
                                        <p:cTn id="72" dur="166" decel="50000">
                                          <p:stCondLst>
                                            <p:cond delay="1668"/>
                                          </p:stCondLst>
                                        </p:cTn>
                                        <p:tgtEl>
                                          <p:spTgt spid="5">
                                            <p:txEl>
                                              <p:pRg st="2" end="2"/>
                                            </p:txEl>
                                          </p:spTgt>
                                        </p:tgtEl>
                                      </p:cBhvr>
                                      <p:to x="100000" y="100000"/>
                                    </p:animScale>
                                    <p:animScale>
                                      <p:cBhvr>
                                        <p:cTn id="73" dur="26">
                                          <p:stCondLst>
                                            <p:cond delay="1808"/>
                                          </p:stCondLst>
                                        </p:cTn>
                                        <p:tgtEl>
                                          <p:spTgt spid="5">
                                            <p:txEl>
                                              <p:pRg st="2" end="2"/>
                                            </p:txEl>
                                          </p:spTgt>
                                        </p:tgtEl>
                                      </p:cBhvr>
                                      <p:to x="100000" y="95000"/>
                                    </p:animScale>
                                    <p:animScale>
                                      <p:cBhvr>
                                        <p:cTn id="74" dur="166" decel="50000">
                                          <p:stCondLst>
                                            <p:cond delay="1834"/>
                                          </p:stCondLst>
                                        </p:cTn>
                                        <p:tgtEl>
                                          <p:spTgt spid="5">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wipe(down)">
                                      <p:cBhvr>
                                        <p:cTn id="79" dur="580">
                                          <p:stCondLst>
                                            <p:cond delay="0"/>
                                          </p:stCondLst>
                                        </p:cTn>
                                        <p:tgtEl>
                                          <p:spTgt spid="5">
                                            <p:txEl>
                                              <p:pRg st="5" end="5"/>
                                            </p:txEl>
                                          </p:spTgt>
                                        </p:tgtEl>
                                      </p:cBhvr>
                                    </p:animEffect>
                                    <p:anim calcmode="lin" valueType="num">
                                      <p:cBhvr>
                                        <p:cTn id="8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5" end="5"/>
                                            </p:txEl>
                                          </p:spTgt>
                                        </p:tgtEl>
                                      </p:cBhvr>
                                      <p:to x="100000" y="60000"/>
                                    </p:animScale>
                                    <p:animScale>
                                      <p:cBhvr>
                                        <p:cTn id="86" dur="166" decel="50000">
                                          <p:stCondLst>
                                            <p:cond delay="676"/>
                                          </p:stCondLst>
                                        </p:cTn>
                                        <p:tgtEl>
                                          <p:spTgt spid="5">
                                            <p:txEl>
                                              <p:pRg st="5" end="5"/>
                                            </p:txEl>
                                          </p:spTgt>
                                        </p:tgtEl>
                                      </p:cBhvr>
                                      <p:to x="100000" y="100000"/>
                                    </p:animScale>
                                    <p:animScale>
                                      <p:cBhvr>
                                        <p:cTn id="87" dur="26">
                                          <p:stCondLst>
                                            <p:cond delay="1312"/>
                                          </p:stCondLst>
                                        </p:cTn>
                                        <p:tgtEl>
                                          <p:spTgt spid="5">
                                            <p:txEl>
                                              <p:pRg st="5" end="5"/>
                                            </p:txEl>
                                          </p:spTgt>
                                        </p:tgtEl>
                                      </p:cBhvr>
                                      <p:to x="100000" y="80000"/>
                                    </p:animScale>
                                    <p:animScale>
                                      <p:cBhvr>
                                        <p:cTn id="88" dur="166" decel="50000">
                                          <p:stCondLst>
                                            <p:cond delay="1338"/>
                                          </p:stCondLst>
                                        </p:cTn>
                                        <p:tgtEl>
                                          <p:spTgt spid="5">
                                            <p:txEl>
                                              <p:pRg st="5" end="5"/>
                                            </p:txEl>
                                          </p:spTgt>
                                        </p:tgtEl>
                                      </p:cBhvr>
                                      <p:to x="100000" y="100000"/>
                                    </p:animScale>
                                    <p:animScale>
                                      <p:cBhvr>
                                        <p:cTn id="89" dur="26">
                                          <p:stCondLst>
                                            <p:cond delay="1642"/>
                                          </p:stCondLst>
                                        </p:cTn>
                                        <p:tgtEl>
                                          <p:spTgt spid="5">
                                            <p:txEl>
                                              <p:pRg st="5" end="5"/>
                                            </p:txEl>
                                          </p:spTgt>
                                        </p:tgtEl>
                                      </p:cBhvr>
                                      <p:to x="100000" y="90000"/>
                                    </p:animScale>
                                    <p:animScale>
                                      <p:cBhvr>
                                        <p:cTn id="90" dur="166" decel="50000">
                                          <p:stCondLst>
                                            <p:cond delay="1668"/>
                                          </p:stCondLst>
                                        </p:cTn>
                                        <p:tgtEl>
                                          <p:spTgt spid="5">
                                            <p:txEl>
                                              <p:pRg st="5" end="5"/>
                                            </p:txEl>
                                          </p:spTgt>
                                        </p:tgtEl>
                                      </p:cBhvr>
                                      <p:to x="100000" y="100000"/>
                                    </p:animScale>
                                    <p:animScale>
                                      <p:cBhvr>
                                        <p:cTn id="91" dur="26">
                                          <p:stCondLst>
                                            <p:cond delay="1808"/>
                                          </p:stCondLst>
                                        </p:cTn>
                                        <p:tgtEl>
                                          <p:spTgt spid="5">
                                            <p:txEl>
                                              <p:pRg st="5" end="5"/>
                                            </p:txEl>
                                          </p:spTgt>
                                        </p:tgtEl>
                                      </p:cBhvr>
                                      <p:to x="100000" y="95000"/>
                                    </p:animScale>
                                    <p:animScale>
                                      <p:cBhvr>
                                        <p:cTn id="92" dur="166" decel="50000">
                                          <p:stCondLst>
                                            <p:cond delay="1834"/>
                                          </p:stCondLst>
                                        </p:cTn>
                                        <p:tgtEl>
                                          <p:spTgt spid="5">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Effect transition="in" filter="wipe(down)">
                                      <p:cBhvr>
                                        <p:cTn id="97" dur="580">
                                          <p:stCondLst>
                                            <p:cond delay="0"/>
                                          </p:stCondLst>
                                        </p:cTn>
                                        <p:tgtEl>
                                          <p:spTgt spid="5">
                                            <p:txEl>
                                              <p:pRg st="6" end="6"/>
                                            </p:txEl>
                                          </p:spTgt>
                                        </p:tgtEl>
                                      </p:cBhvr>
                                    </p:animEffect>
                                    <p:anim calcmode="lin" valueType="num">
                                      <p:cBhvr>
                                        <p:cTn id="9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6" end="6"/>
                                            </p:txEl>
                                          </p:spTgt>
                                        </p:tgtEl>
                                      </p:cBhvr>
                                      <p:to x="100000" y="60000"/>
                                    </p:animScale>
                                    <p:animScale>
                                      <p:cBhvr>
                                        <p:cTn id="104" dur="166" decel="50000">
                                          <p:stCondLst>
                                            <p:cond delay="676"/>
                                          </p:stCondLst>
                                        </p:cTn>
                                        <p:tgtEl>
                                          <p:spTgt spid="5">
                                            <p:txEl>
                                              <p:pRg st="6" end="6"/>
                                            </p:txEl>
                                          </p:spTgt>
                                        </p:tgtEl>
                                      </p:cBhvr>
                                      <p:to x="100000" y="100000"/>
                                    </p:animScale>
                                    <p:animScale>
                                      <p:cBhvr>
                                        <p:cTn id="105" dur="26">
                                          <p:stCondLst>
                                            <p:cond delay="1312"/>
                                          </p:stCondLst>
                                        </p:cTn>
                                        <p:tgtEl>
                                          <p:spTgt spid="5">
                                            <p:txEl>
                                              <p:pRg st="6" end="6"/>
                                            </p:txEl>
                                          </p:spTgt>
                                        </p:tgtEl>
                                      </p:cBhvr>
                                      <p:to x="100000" y="80000"/>
                                    </p:animScale>
                                    <p:animScale>
                                      <p:cBhvr>
                                        <p:cTn id="106" dur="166" decel="50000">
                                          <p:stCondLst>
                                            <p:cond delay="1338"/>
                                          </p:stCondLst>
                                        </p:cTn>
                                        <p:tgtEl>
                                          <p:spTgt spid="5">
                                            <p:txEl>
                                              <p:pRg st="6" end="6"/>
                                            </p:txEl>
                                          </p:spTgt>
                                        </p:tgtEl>
                                      </p:cBhvr>
                                      <p:to x="100000" y="100000"/>
                                    </p:animScale>
                                    <p:animScale>
                                      <p:cBhvr>
                                        <p:cTn id="107" dur="26">
                                          <p:stCondLst>
                                            <p:cond delay="1642"/>
                                          </p:stCondLst>
                                        </p:cTn>
                                        <p:tgtEl>
                                          <p:spTgt spid="5">
                                            <p:txEl>
                                              <p:pRg st="6" end="6"/>
                                            </p:txEl>
                                          </p:spTgt>
                                        </p:tgtEl>
                                      </p:cBhvr>
                                      <p:to x="100000" y="90000"/>
                                    </p:animScale>
                                    <p:animScale>
                                      <p:cBhvr>
                                        <p:cTn id="108" dur="166" decel="50000">
                                          <p:stCondLst>
                                            <p:cond delay="1668"/>
                                          </p:stCondLst>
                                        </p:cTn>
                                        <p:tgtEl>
                                          <p:spTgt spid="5">
                                            <p:txEl>
                                              <p:pRg st="6" end="6"/>
                                            </p:txEl>
                                          </p:spTgt>
                                        </p:tgtEl>
                                      </p:cBhvr>
                                      <p:to x="100000" y="100000"/>
                                    </p:animScale>
                                    <p:animScale>
                                      <p:cBhvr>
                                        <p:cTn id="109" dur="26">
                                          <p:stCondLst>
                                            <p:cond delay="1808"/>
                                          </p:stCondLst>
                                        </p:cTn>
                                        <p:tgtEl>
                                          <p:spTgt spid="5">
                                            <p:txEl>
                                              <p:pRg st="6" end="6"/>
                                            </p:txEl>
                                          </p:spTgt>
                                        </p:tgtEl>
                                      </p:cBhvr>
                                      <p:to x="100000" y="95000"/>
                                    </p:animScale>
                                    <p:animScale>
                                      <p:cBhvr>
                                        <p:cTn id="110" dur="166" decel="50000">
                                          <p:stCondLst>
                                            <p:cond delay="1834"/>
                                          </p:stCondLst>
                                        </p:cTn>
                                        <p:tgtEl>
                                          <p:spTgt spid="5">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txEl>
                                              <p:pRg st="7" end="7"/>
                                            </p:txEl>
                                          </p:spTgt>
                                        </p:tgtEl>
                                        <p:attrNameLst>
                                          <p:attrName>style.visibility</p:attrName>
                                        </p:attrNameLst>
                                      </p:cBhvr>
                                      <p:to>
                                        <p:strVal val="visible"/>
                                      </p:to>
                                    </p:set>
                                    <p:animEffect transition="in" filter="wipe(down)">
                                      <p:cBhvr>
                                        <p:cTn id="115" dur="580">
                                          <p:stCondLst>
                                            <p:cond delay="0"/>
                                          </p:stCondLst>
                                        </p:cTn>
                                        <p:tgtEl>
                                          <p:spTgt spid="5">
                                            <p:txEl>
                                              <p:pRg st="7" end="7"/>
                                            </p:txEl>
                                          </p:spTgt>
                                        </p:tgtEl>
                                      </p:cBhvr>
                                    </p:animEffect>
                                    <p:anim calcmode="lin" valueType="num">
                                      <p:cBhvr>
                                        <p:cTn id="116"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7" end="7"/>
                                            </p:txEl>
                                          </p:spTgt>
                                        </p:tgtEl>
                                      </p:cBhvr>
                                      <p:to x="100000" y="60000"/>
                                    </p:animScale>
                                    <p:animScale>
                                      <p:cBhvr>
                                        <p:cTn id="122" dur="166" decel="50000">
                                          <p:stCondLst>
                                            <p:cond delay="676"/>
                                          </p:stCondLst>
                                        </p:cTn>
                                        <p:tgtEl>
                                          <p:spTgt spid="5">
                                            <p:txEl>
                                              <p:pRg st="7" end="7"/>
                                            </p:txEl>
                                          </p:spTgt>
                                        </p:tgtEl>
                                      </p:cBhvr>
                                      <p:to x="100000" y="100000"/>
                                    </p:animScale>
                                    <p:animScale>
                                      <p:cBhvr>
                                        <p:cTn id="123" dur="26">
                                          <p:stCondLst>
                                            <p:cond delay="1312"/>
                                          </p:stCondLst>
                                        </p:cTn>
                                        <p:tgtEl>
                                          <p:spTgt spid="5">
                                            <p:txEl>
                                              <p:pRg st="7" end="7"/>
                                            </p:txEl>
                                          </p:spTgt>
                                        </p:tgtEl>
                                      </p:cBhvr>
                                      <p:to x="100000" y="80000"/>
                                    </p:animScale>
                                    <p:animScale>
                                      <p:cBhvr>
                                        <p:cTn id="124" dur="166" decel="50000">
                                          <p:stCondLst>
                                            <p:cond delay="1338"/>
                                          </p:stCondLst>
                                        </p:cTn>
                                        <p:tgtEl>
                                          <p:spTgt spid="5">
                                            <p:txEl>
                                              <p:pRg st="7" end="7"/>
                                            </p:txEl>
                                          </p:spTgt>
                                        </p:tgtEl>
                                      </p:cBhvr>
                                      <p:to x="100000" y="100000"/>
                                    </p:animScale>
                                    <p:animScale>
                                      <p:cBhvr>
                                        <p:cTn id="125" dur="26">
                                          <p:stCondLst>
                                            <p:cond delay="1642"/>
                                          </p:stCondLst>
                                        </p:cTn>
                                        <p:tgtEl>
                                          <p:spTgt spid="5">
                                            <p:txEl>
                                              <p:pRg st="7" end="7"/>
                                            </p:txEl>
                                          </p:spTgt>
                                        </p:tgtEl>
                                      </p:cBhvr>
                                      <p:to x="100000" y="90000"/>
                                    </p:animScale>
                                    <p:animScale>
                                      <p:cBhvr>
                                        <p:cTn id="126" dur="166" decel="50000">
                                          <p:stCondLst>
                                            <p:cond delay="1668"/>
                                          </p:stCondLst>
                                        </p:cTn>
                                        <p:tgtEl>
                                          <p:spTgt spid="5">
                                            <p:txEl>
                                              <p:pRg st="7" end="7"/>
                                            </p:txEl>
                                          </p:spTgt>
                                        </p:tgtEl>
                                      </p:cBhvr>
                                      <p:to x="100000" y="100000"/>
                                    </p:animScale>
                                    <p:animScale>
                                      <p:cBhvr>
                                        <p:cTn id="127" dur="26">
                                          <p:stCondLst>
                                            <p:cond delay="1808"/>
                                          </p:stCondLst>
                                        </p:cTn>
                                        <p:tgtEl>
                                          <p:spTgt spid="5">
                                            <p:txEl>
                                              <p:pRg st="7" end="7"/>
                                            </p:txEl>
                                          </p:spTgt>
                                        </p:tgtEl>
                                      </p:cBhvr>
                                      <p:to x="100000" y="95000"/>
                                    </p:animScale>
                                    <p:animScale>
                                      <p:cBhvr>
                                        <p:cTn id="128" dur="166" decel="50000">
                                          <p:stCondLst>
                                            <p:cond delay="1834"/>
                                          </p:stCondLst>
                                        </p:cTn>
                                        <p:tgtEl>
                                          <p:spTgt spid="5">
                                            <p:txEl>
                                              <p:pRg st="7" end="7"/>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5">
                                            <p:txEl>
                                              <p:pRg st="8" end="8"/>
                                            </p:txEl>
                                          </p:spTgt>
                                        </p:tgtEl>
                                        <p:attrNameLst>
                                          <p:attrName>style.visibility</p:attrName>
                                        </p:attrNameLst>
                                      </p:cBhvr>
                                      <p:to>
                                        <p:strVal val="visible"/>
                                      </p:to>
                                    </p:set>
                                    <p:animEffect transition="in" filter="wipe(down)">
                                      <p:cBhvr>
                                        <p:cTn id="133" dur="580">
                                          <p:stCondLst>
                                            <p:cond delay="0"/>
                                          </p:stCondLst>
                                        </p:cTn>
                                        <p:tgtEl>
                                          <p:spTgt spid="5">
                                            <p:txEl>
                                              <p:pRg st="8" end="8"/>
                                            </p:txEl>
                                          </p:spTgt>
                                        </p:tgtEl>
                                      </p:cBhvr>
                                    </p:animEffect>
                                    <p:anim calcmode="lin" valueType="num">
                                      <p:cBhvr>
                                        <p:cTn id="134"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8" end="8"/>
                                            </p:txEl>
                                          </p:spTgt>
                                        </p:tgtEl>
                                      </p:cBhvr>
                                      <p:to x="100000" y="60000"/>
                                    </p:animScale>
                                    <p:animScale>
                                      <p:cBhvr>
                                        <p:cTn id="140" dur="166" decel="50000">
                                          <p:stCondLst>
                                            <p:cond delay="676"/>
                                          </p:stCondLst>
                                        </p:cTn>
                                        <p:tgtEl>
                                          <p:spTgt spid="5">
                                            <p:txEl>
                                              <p:pRg st="8" end="8"/>
                                            </p:txEl>
                                          </p:spTgt>
                                        </p:tgtEl>
                                      </p:cBhvr>
                                      <p:to x="100000" y="100000"/>
                                    </p:animScale>
                                    <p:animScale>
                                      <p:cBhvr>
                                        <p:cTn id="141" dur="26">
                                          <p:stCondLst>
                                            <p:cond delay="1312"/>
                                          </p:stCondLst>
                                        </p:cTn>
                                        <p:tgtEl>
                                          <p:spTgt spid="5">
                                            <p:txEl>
                                              <p:pRg st="8" end="8"/>
                                            </p:txEl>
                                          </p:spTgt>
                                        </p:tgtEl>
                                      </p:cBhvr>
                                      <p:to x="100000" y="80000"/>
                                    </p:animScale>
                                    <p:animScale>
                                      <p:cBhvr>
                                        <p:cTn id="142" dur="166" decel="50000">
                                          <p:stCondLst>
                                            <p:cond delay="1338"/>
                                          </p:stCondLst>
                                        </p:cTn>
                                        <p:tgtEl>
                                          <p:spTgt spid="5">
                                            <p:txEl>
                                              <p:pRg st="8" end="8"/>
                                            </p:txEl>
                                          </p:spTgt>
                                        </p:tgtEl>
                                      </p:cBhvr>
                                      <p:to x="100000" y="100000"/>
                                    </p:animScale>
                                    <p:animScale>
                                      <p:cBhvr>
                                        <p:cTn id="143" dur="26">
                                          <p:stCondLst>
                                            <p:cond delay="1642"/>
                                          </p:stCondLst>
                                        </p:cTn>
                                        <p:tgtEl>
                                          <p:spTgt spid="5">
                                            <p:txEl>
                                              <p:pRg st="8" end="8"/>
                                            </p:txEl>
                                          </p:spTgt>
                                        </p:tgtEl>
                                      </p:cBhvr>
                                      <p:to x="100000" y="90000"/>
                                    </p:animScale>
                                    <p:animScale>
                                      <p:cBhvr>
                                        <p:cTn id="144" dur="166" decel="50000">
                                          <p:stCondLst>
                                            <p:cond delay="1668"/>
                                          </p:stCondLst>
                                        </p:cTn>
                                        <p:tgtEl>
                                          <p:spTgt spid="5">
                                            <p:txEl>
                                              <p:pRg st="8" end="8"/>
                                            </p:txEl>
                                          </p:spTgt>
                                        </p:tgtEl>
                                      </p:cBhvr>
                                      <p:to x="100000" y="100000"/>
                                    </p:animScale>
                                    <p:animScale>
                                      <p:cBhvr>
                                        <p:cTn id="145" dur="26">
                                          <p:stCondLst>
                                            <p:cond delay="1808"/>
                                          </p:stCondLst>
                                        </p:cTn>
                                        <p:tgtEl>
                                          <p:spTgt spid="5">
                                            <p:txEl>
                                              <p:pRg st="8" end="8"/>
                                            </p:txEl>
                                          </p:spTgt>
                                        </p:tgtEl>
                                      </p:cBhvr>
                                      <p:to x="100000" y="95000"/>
                                    </p:animScale>
                                    <p:animScale>
                                      <p:cBhvr>
                                        <p:cTn id="146" dur="166" decel="50000">
                                          <p:stCondLst>
                                            <p:cond delay="1834"/>
                                          </p:stCondLst>
                                        </p:cTn>
                                        <p:tgtEl>
                                          <p:spTgt spid="5">
                                            <p:txEl>
                                              <p:pRg st="8" end="8"/>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5">
                                            <p:txEl>
                                              <p:pRg st="10" end="10"/>
                                            </p:txEl>
                                          </p:spTgt>
                                        </p:tgtEl>
                                        <p:attrNameLst>
                                          <p:attrName>style.visibility</p:attrName>
                                        </p:attrNameLst>
                                      </p:cBhvr>
                                      <p:to>
                                        <p:strVal val="visible"/>
                                      </p:to>
                                    </p:set>
                                    <p:animEffect transition="in" filter="wipe(down)">
                                      <p:cBhvr>
                                        <p:cTn id="151" dur="580">
                                          <p:stCondLst>
                                            <p:cond delay="0"/>
                                          </p:stCondLst>
                                        </p:cTn>
                                        <p:tgtEl>
                                          <p:spTgt spid="5">
                                            <p:txEl>
                                              <p:pRg st="10" end="10"/>
                                            </p:txEl>
                                          </p:spTgt>
                                        </p:tgtEl>
                                      </p:cBhvr>
                                    </p:animEffect>
                                    <p:anim calcmode="lin" valueType="num">
                                      <p:cBhvr>
                                        <p:cTn id="152"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10" end="10"/>
                                            </p:txEl>
                                          </p:spTgt>
                                        </p:tgtEl>
                                      </p:cBhvr>
                                      <p:to x="100000" y="60000"/>
                                    </p:animScale>
                                    <p:animScale>
                                      <p:cBhvr>
                                        <p:cTn id="158" dur="166" decel="50000">
                                          <p:stCondLst>
                                            <p:cond delay="676"/>
                                          </p:stCondLst>
                                        </p:cTn>
                                        <p:tgtEl>
                                          <p:spTgt spid="5">
                                            <p:txEl>
                                              <p:pRg st="10" end="10"/>
                                            </p:txEl>
                                          </p:spTgt>
                                        </p:tgtEl>
                                      </p:cBhvr>
                                      <p:to x="100000" y="100000"/>
                                    </p:animScale>
                                    <p:animScale>
                                      <p:cBhvr>
                                        <p:cTn id="159" dur="26">
                                          <p:stCondLst>
                                            <p:cond delay="1312"/>
                                          </p:stCondLst>
                                        </p:cTn>
                                        <p:tgtEl>
                                          <p:spTgt spid="5">
                                            <p:txEl>
                                              <p:pRg st="10" end="10"/>
                                            </p:txEl>
                                          </p:spTgt>
                                        </p:tgtEl>
                                      </p:cBhvr>
                                      <p:to x="100000" y="80000"/>
                                    </p:animScale>
                                    <p:animScale>
                                      <p:cBhvr>
                                        <p:cTn id="160" dur="166" decel="50000">
                                          <p:stCondLst>
                                            <p:cond delay="1338"/>
                                          </p:stCondLst>
                                        </p:cTn>
                                        <p:tgtEl>
                                          <p:spTgt spid="5">
                                            <p:txEl>
                                              <p:pRg st="10" end="10"/>
                                            </p:txEl>
                                          </p:spTgt>
                                        </p:tgtEl>
                                      </p:cBhvr>
                                      <p:to x="100000" y="100000"/>
                                    </p:animScale>
                                    <p:animScale>
                                      <p:cBhvr>
                                        <p:cTn id="161" dur="26">
                                          <p:stCondLst>
                                            <p:cond delay="1642"/>
                                          </p:stCondLst>
                                        </p:cTn>
                                        <p:tgtEl>
                                          <p:spTgt spid="5">
                                            <p:txEl>
                                              <p:pRg st="10" end="10"/>
                                            </p:txEl>
                                          </p:spTgt>
                                        </p:tgtEl>
                                      </p:cBhvr>
                                      <p:to x="100000" y="90000"/>
                                    </p:animScale>
                                    <p:animScale>
                                      <p:cBhvr>
                                        <p:cTn id="162" dur="166" decel="50000">
                                          <p:stCondLst>
                                            <p:cond delay="1668"/>
                                          </p:stCondLst>
                                        </p:cTn>
                                        <p:tgtEl>
                                          <p:spTgt spid="5">
                                            <p:txEl>
                                              <p:pRg st="10" end="10"/>
                                            </p:txEl>
                                          </p:spTgt>
                                        </p:tgtEl>
                                      </p:cBhvr>
                                      <p:to x="100000" y="100000"/>
                                    </p:animScale>
                                    <p:animScale>
                                      <p:cBhvr>
                                        <p:cTn id="163" dur="26">
                                          <p:stCondLst>
                                            <p:cond delay="1808"/>
                                          </p:stCondLst>
                                        </p:cTn>
                                        <p:tgtEl>
                                          <p:spTgt spid="5">
                                            <p:txEl>
                                              <p:pRg st="10" end="10"/>
                                            </p:txEl>
                                          </p:spTgt>
                                        </p:tgtEl>
                                      </p:cBhvr>
                                      <p:to x="100000" y="95000"/>
                                    </p:animScale>
                                    <p:animScale>
                                      <p:cBhvr>
                                        <p:cTn id="164" dur="166" decel="50000">
                                          <p:stCondLst>
                                            <p:cond delay="1834"/>
                                          </p:stCondLst>
                                        </p:cTn>
                                        <p:tgtEl>
                                          <p:spTgt spid="5">
                                            <p:txEl>
                                              <p:pRg st="10" end="10"/>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txEl>
                                              <p:pRg st="11" end="11"/>
                                            </p:txEl>
                                          </p:spTgt>
                                        </p:tgtEl>
                                        <p:attrNameLst>
                                          <p:attrName>style.visibility</p:attrName>
                                        </p:attrNameLst>
                                      </p:cBhvr>
                                      <p:to>
                                        <p:strVal val="visible"/>
                                      </p:to>
                                    </p:set>
                                    <p:animEffect transition="in" filter="wipe(down)">
                                      <p:cBhvr>
                                        <p:cTn id="169" dur="580">
                                          <p:stCondLst>
                                            <p:cond delay="0"/>
                                          </p:stCondLst>
                                        </p:cTn>
                                        <p:tgtEl>
                                          <p:spTgt spid="5">
                                            <p:txEl>
                                              <p:pRg st="11" end="11"/>
                                            </p:txEl>
                                          </p:spTgt>
                                        </p:tgtEl>
                                      </p:cBhvr>
                                    </p:animEffect>
                                    <p:anim calcmode="lin" valueType="num">
                                      <p:cBhvr>
                                        <p:cTn id="170"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xEl>
                                              <p:pRg st="11" end="11"/>
                                            </p:txEl>
                                          </p:spTgt>
                                        </p:tgtEl>
                                      </p:cBhvr>
                                      <p:to x="100000" y="60000"/>
                                    </p:animScale>
                                    <p:animScale>
                                      <p:cBhvr>
                                        <p:cTn id="176" dur="166" decel="50000">
                                          <p:stCondLst>
                                            <p:cond delay="676"/>
                                          </p:stCondLst>
                                        </p:cTn>
                                        <p:tgtEl>
                                          <p:spTgt spid="5">
                                            <p:txEl>
                                              <p:pRg st="11" end="11"/>
                                            </p:txEl>
                                          </p:spTgt>
                                        </p:tgtEl>
                                      </p:cBhvr>
                                      <p:to x="100000" y="100000"/>
                                    </p:animScale>
                                    <p:animScale>
                                      <p:cBhvr>
                                        <p:cTn id="177" dur="26">
                                          <p:stCondLst>
                                            <p:cond delay="1312"/>
                                          </p:stCondLst>
                                        </p:cTn>
                                        <p:tgtEl>
                                          <p:spTgt spid="5">
                                            <p:txEl>
                                              <p:pRg st="11" end="11"/>
                                            </p:txEl>
                                          </p:spTgt>
                                        </p:tgtEl>
                                      </p:cBhvr>
                                      <p:to x="100000" y="80000"/>
                                    </p:animScale>
                                    <p:animScale>
                                      <p:cBhvr>
                                        <p:cTn id="178" dur="166" decel="50000">
                                          <p:stCondLst>
                                            <p:cond delay="1338"/>
                                          </p:stCondLst>
                                        </p:cTn>
                                        <p:tgtEl>
                                          <p:spTgt spid="5">
                                            <p:txEl>
                                              <p:pRg st="11" end="11"/>
                                            </p:txEl>
                                          </p:spTgt>
                                        </p:tgtEl>
                                      </p:cBhvr>
                                      <p:to x="100000" y="100000"/>
                                    </p:animScale>
                                    <p:animScale>
                                      <p:cBhvr>
                                        <p:cTn id="179" dur="26">
                                          <p:stCondLst>
                                            <p:cond delay="1642"/>
                                          </p:stCondLst>
                                        </p:cTn>
                                        <p:tgtEl>
                                          <p:spTgt spid="5">
                                            <p:txEl>
                                              <p:pRg st="11" end="11"/>
                                            </p:txEl>
                                          </p:spTgt>
                                        </p:tgtEl>
                                      </p:cBhvr>
                                      <p:to x="100000" y="90000"/>
                                    </p:animScale>
                                    <p:animScale>
                                      <p:cBhvr>
                                        <p:cTn id="180" dur="166" decel="50000">
                                          <p:stCondLst>
                                            <p:cond delay="1668"/>
                                          </p:stCondLst>
                                        </p:cTn>
                                        <p:tgtEl>
                                          <p:spTgt spid="5">
                                            <p:txEl>
                                              <p:pRg st="11" end="11"/>
                                            </p:txEl>
                                          </p:spTgt>
                                        </p:tgtEl>
                                      </p:cBhvr>
                                      <p:to x="100000" y="100000"/>
                                    </p:animScale>
                                    <p:animScale>
                                      <p:cBhvr>
                                        <p:cTn id="181" dur="26">
                                          <p:stCondLst>
                                            <p:cond delay="1808"/>
                                          </p:stCondLst>
                                        </p:cTn>
                                        <p:tgtEl>
                                          <p:spTgt spid="5">
                                            <p:txEl>
                                              <p:pRg st="11" end="11"/>
                                            </p:txEl>
                                          </p:spTgt>
                                        </p:tgtEl>
                                      </p:cBhvr>
                                      <p:to x="100000" y="95000"/>
                                    </p:animScale>
                                    <p:animScale>
                                      <p:cBhvr>
                                        <p:cTn id="182" dur="166" decel="50000">
                                          <p:stCondLst>
                                            <p:cond delay="1834"/>
                                          </p:stCondLst>
                                        </p:cTn>
                                        <p:tgtEl>
                                          <p:spTgt spid="5">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smtClean="0">
                <a:latin typeface="Times New Roman" pitchFamily="18" charset="0"/>
                <a:cs typeface="Times New Roman" pitchFamily="18" charset="0"/>
              </a:rPr>
              <a:t>Начин укључивања окружења у пројекат</a:t>
            </a:r>
            <a:endParaRPr lang="sr-Latn-R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sr-Cyrl-RS" dirty="0" smtClean="0"/>
              <a:t> </a:t>
            </a:r>
            <a:r>
              <a:rPr lang="sr-Cyrl-RS" sz="2400" dirty="0" smtClean="0">
                <a:latin typeface="Times New Roman" pitchFamily="18" charset="0"/>
                <a:cs typeface="Times New Roman" pitchFamily="18" charset="0"/>
              </a:rPr>
              <a:t>Интернет и јутјуб.</a:t>
            </a:r>
          </a:p>
          <a:p>
            <a:pPr marL="0" indent="0">
              <a:buNone/>
            </a:pPr>
            <a:r>
              <a:rPr lang="sr-Cyrl-RS" sz="2800" dirty="0" smtClean="0">
                <a:latin typeface="Times New Roman" pitchFamily="18" charset="0"/>
                <a:cs typeface="Times New Roman" pitchFamily="18" charset="0"/>
              </a:rPr>
              <a:t>Потребни ресурси:</a:t>
            </a:r>
          </a:p>
          <a:p>
            <a:r>
              <a:rPr lang="sr-Cyrl-RS" dirty="0" smtClean="0">
                <a:latin typeface="Times New Roman" pitchFamily="18" charset="0"/>
                <a:cs typeface="Times New Roman" pitchFamily="18" charset="0"/>
              </a:rPr>
              <a:t>Материјал за паное</a:t>
            </a:r>
            <a:r>
              <a:rPr lang="sr-Cyrl-RS" sz="2400" dirty="0" smtClean="0">
                <a:latin typeface="Times New Roman" pitchFamily="18" charset="0"/>
                <a:cs typeface="Times New Roman" pitchFamily="18" charset="0"/>
              </a:rPr>
              <a:t>;</a:t>
            </a:r>
          </a:p>
          <a:p>
            <a:r>
              <a:rPr lang="sr-Cyrl-RS" dirty="0" smtClean="0">
                <a:latin typeface="Times New Roman" pitchFamily="18" charset="0"/>
                <a:cs typeface="Times New Roman" pitchFamily="18" charset="0"/>
              </a:rPr>
              <a:t>Р</a:t>
            </a:r>
            <a:r>
              <a:rPr lang="sr-Cyrl-RS" sz="2400" dirty="0" smtClean="0">
                <a:latin typeface="Times New Roman" pitchFamily="18" charset="0"/>
                <a:cs typeface="Times New Roman" pitchFamily="18" charset="0"/>
              </a:rPr>
              <a:t>ачунар, паметни телефони;</a:t>
            </a:r>
          </a:p>
          <a:p>
            <a:r>
              <a:rPr lang="sr-Cyrl-RS" dirty="0" smtClean="0">
                <a:latin typeface="Times New Roman" pitchFamily="18" charset="0"/>
                <a:cs typeface="Times New Roman" pitchFamily="18" charset="0"/>
              </a:rPr>
              <a:t>Папир и бојице за стрип;</a:t>
            </a:r>
            <a:endParaRPr lang="sr-Cyrl-RS"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a:t>
            </a:r>
            <a:r>
              <a:rPr lang="sr-Cyrl-RS" sz="2400" dirty="0" smtClean="0">
                <a:latin typeface="Times New Roman" pitchFamily="18" charset="0"/>
                <a:cs typeface="Times New Roman" pitchFamily="18" charset="0"/>
              </a:rPr>
              <a:t>дф књига;</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 xmlns:p14="http://schemas.microsoft.com/office/powerpoint/2010/main" val="240670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00108"/>
            <a:ext cx="7239000" cy="1143000"/>
          </a:xfrm>
        </p:spPr>
        <p:txBody>
          <a:bodyPr>
            <a:normAutofit fontScale="90000"/>
          </a:bodyPr>
          <a:lstStyle/>
          <a:p>
            <a:r>
              <a:rPr lang="sr-Cyrl-RS" sz="2800" dirty="0">
                <a:latin typeface="Times New Roman" pitchFamily="18" charset="0"/>
                <a:cs typeface="Times New Roman" pitchFamily="18" charset="0"/>
              </a:rPr>
              <a:t>ПЛАНИРАНИ НАЧИНИ </a:t>
            </a:r>
            <a:r>
              <a:rPr lang="sr-Cyrl-RS" sz="2800" dirty="0" smtClean="0">
                <a:latin typeface="Times New Roman" pitchFamily="18" charset="0"/>
                <a:cs typeface="Times New Roman" pitchFamily="18" charset="0"/>
              </a:rPr>
              <a:t>ВРЕДНОВАЊА</a:t>
            </a:r>
            <a:br>
              <a:rPr lang="sr-Cyrl-RS" sz="2800" dirty="0" smtClean="0">
                <a:latin typeface="Times New Roman" pitchFamily="18" charset="0"/>
                <a:cs typeface="Times New Roman" pitchFamily="18" charset="0"/>
              </a:rPr>
            </a:br>
            <a:r>
              <a:rPr lang="sr-Cyrl-RS" sz="2800" dirty="0" smtClean="0">
                <a:latin typeface="Times New Roman" pitchFamily="18" charset="0"/>
                <a:cs typeface="Times New Roman" pitchFamily="18" charset="0"/>
              </a:rPr>
              <a:t/>
            </a:r>
            <a:br>
              <a:rPr lang="sr-Cyrl-RS" sz="2800" dirty="0" smtClean="0">
                <a:latin typeface="Times New Roman" pitchFamily="18" charset="0"/>
                <a:cs typeface="Times New Roman" pitchFamily="18" charset="0"/>
              </a:rPr>
            </a:br>
            <a:r>
              <a:rPr lang="sr-Cyrl-RS" sz="2800" dirty="0" smtClean="0">
                <a:latin typeface="Times New Roman" pitchFamily="18" charset="0"/>
                <a:cs typeface="Times New Roman" pitchFamily="18" charset="0"/>
              </a:rPr>
              <a:t>због наставе на даљину, наставнику се шаљу утисци попуњавањем табеле </a:t>
            </a:r>
            <a:endParaRPr lang="sr-Latn-RS" sz="2800"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866726702"/>
              </p:ext>
            </p:extLst>
          </p:nvPr>
        </p:nvGraphicFramePr>
        <p:xfrm>
          <a:off x="457200" y="2132965"/>
          <a:ext cx="7239004" cy="1938977"/>
        </p:xfrm>
        <a:graphic>
          <a:graphicData uri="http://schemas.openxmlformats.org/drawingml/2006/table">
            <a:tbl>
              <a:tblPr firstRow="1" bandRow="1">
                <a:tableStyleId>{5C22544A-7EE6-4342-B048-85BDC9FD1C3A}</a:tableStyleId>
              </a:tblPr>
              <a:tblGrid>
                <a:gridCol w="1809751"/>
                <a:gridCol w="1809751"/>
                <a:gridCol w="1809751"/>
                <a:gridCol w="1809751"/>
              </a:tblGrid>
              <a:tr h="1938977">
                <a:tc>
                  <a:txBody>
                    <a:bodyPr/>
                    <a:lstStyle/>
                    <a:p>
                      <a:r>
                        <a:rPr lang="sr-Cyrl-RS" dirty="0" smtClean="0"/>
                        <a:t>Критеријум</a:t>
                      </a:r>
                      <a:endParaRPr lang="sr-Latn-RS" dirty="0"/>
                    </a:p>
                  </a:txBody>
                  <a:tcPr marL="80433" marR="80433"/>
                </a:tc>
                <a:tc>
                  <a:txBody>
                    <a:bodyPr/>
                    <a:lstStyle/>
                    <a:p>
                      <a:r>
                        <a:rPr lang="sr-Cyrl-RS" dirty="0" smtClean="0"/>
                        <a:t>Одличан</a:t>
                      </a:r>
                      <a:endParaRPr lang="sr-Latn-RS" dirty="0"/>
                    </a:p>
                  </a:txBody>
                  <a:tcPr marL="80433" marR="80433"/>
                </a:tc>
                <a:tc>
                  <a:txBody>
                    <a:bodyPr/>
                    <a:lstStyle/>
                    <a:p>
                      <a:r>
                        <a:rPr lang="sr-Cyrl-RS" dirty="0" smtClean="0"/>
                        <a:t>Добар</a:t>
                      </a:r>
                      <a:endParaRPr lang="sr-Latn-RS" dirty="0"/>
                    </a:p>
                  </a:txBody>
                  <a:tcPr marL="80433" marR="80433"/>
                </a:tc>
                <a:tc>
                  <a:txBody>
                    <a:bodyPr/>
                    <a:lstStyle/>
                    <a:p>
                      <a:r>
                        <a:rPr lang="sr-Cyrl-RS" dirty="0" smtClean="0"/>
                        <a:t>Потребна је помоћ</a:t>
                      </a:r>
                      <a:endParaRPr lang="sr-Latn-RS" dirty="0"/>
                    </a:p>
                  </a:txBody>
                  <a:tcPr marL="80433" marR="80433"/>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 xmlns:p14="http://schemas.microsoft.com/office/powerpoint/2010/main" val="354345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sr-Cyrl-RS" sz="3600" dirty="0" smtClean="0">
                <a:latin typeface="Times New Roman" pitchFamily="18" charset="0"/>
                <a:cs typeface="Times New Roman" pitchFamily="18" charset="0"/>
              </a:rPr>
              <a:t/>
            </a:r>
            <a:br>
              <a:rPr lang="sr-Cyrl-RS"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Пројектне активности</a:t>
            </a:r>
            <a:br>
              <a:rPr lang="ru-RU" sz="3600" dirty="0">
                <a:latin typeface="Times New Roman" pitchFamily="18" charset="0"/>
                <a:cs typeface="Times New Roman" pitchFamily="18" charset="0"/>
              </a:rPr>
            </a:br>
            <a:r>
              <a:rPr lang="sr-Cyrl-RS" sz="2400" dirty="0" smtClean="0">
                <a:latin typeface="Times New Roman" pitchFamily="18" charset="0"/>
                <a:cs typeface="Times New Roman" pitchFamily="18" charset="0"/>
              </a:rPr>
              <a:t/>
            </a:r>
            <a:br>
              <a:rPr lang="sr-Cyrl-RS" sz="2400" dirty="0" smtClean="0">
                <a:latin typeface="Times New Roman" pitchFamily="18" charset="0"/>
                <a:cs typeface="Times New Roman" pitchFamily="18" charset="0"/>
              </a:rPr>
            </a:br>
            <a:endParaRPr lang="sr-Latn-RS" sz="24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928670"/>
            <a:ext cx="7239000" cy="5643602"/>
          </a:xfrm>
        </p:spPr>
        <p:txBody>
          <a:bodyPr>
            <a:normAutofit fontScale="47500" lnSpcReduction="20000"/>
          </a:bodyPr>
          <a:lstStyle/>
          <a:p>
            <a:endParaRPr lang="ru-RU" sz="24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ru-RU" sz="3400" dirty="0" smtClean="0">
                <a:latin typeface="Times New Roman" pitchFamily="18" charset="0"/>
                <a:cs typeface="Times New Roman" pitchFamily="18" charset="0"/>
              </a:rPr>
              <a:t>ДВОНЕДЕЉНА АКТИВНОСТ</a:t>
            </a:r>
            <a:r>
              <a:rPr lang="ru-RU" sz="3400" smtClean="0">
                <a:latin typeface="Times New Roman" pitchFamily="18" charset="0"/>
                <a:cs typeface="Times New Roman" pitchFamily="18" charset="0"/>
              </a:rPr>
              <a:t>: </a:t>
            </a:r>
          </a:p>
          <a:p>
            <a:endParaRPr lang="ru-RU" sz="3400" dirty="0" smtClean="0">
              <a:latin typeface="Times New Roman" pitchFamily="18" charset="0"/>
              <a:cs typeface="Times New Roman" pitchFamily="18" charset="0"/>
            </a:endParaRPr>
          </a:p>
          <a:p>
            <a:r>
              <a:rPr lang="ru-RU" sz="3400" dirty="0" smtClean="0">
                <a:latin typeface="Times New Roman" pitchFamily="18" charset="0"/>
                <a:cs typeface="Times New Roman" pitchFamily="18" charset="0"/>
              </a:rPr>
              <a:t>Наставник:</a:t>
            </a:r>
          </a:p>
          <a:p>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Дели ученике у 5 група, сваку групу сачива по три ученика.</a:t>
            </a:r>
          </a:p>
          <a:p>
            <a:pPr>
              <a:buNone/>
            </a:pPr>
            <a:r>
              <a:rPr lang="ru-RU" sz="3400" dirty="0" smtClean="0">
                <a:latin typeface="Times New Roman" pitchFamily="18" charset="0"/>
                <a:cs typeface="Times New Roman" pitchFamily="18" charset="0"/>
              </a:rPr>
              <a:t>Све време усмерава и прати рад група комуницирајући са свима, а понајвише са вођом групе.</a:t>
            </a:r>
          </a:p>
          <a:p>
            <a:pPr>
              <a:buNone/>
            </a:pPr>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       Ученици: </a:t>
            </a:r>
          </a:p>
          <a:p>
            <a:pPr>
              <a:buNone/>
            </a:pPr>
            <a:r>
              <a:rPr lang="ru-RU" sz="3400" dirty="0" smtClean="0">
                <a:latin typeface="Times New Roman" pitchFamily="18" charset="0"/>
                <a:cs typeface="Times New Roman" pitchFamily="18" charset="0"/>
              </a:rPr>
              <a:t>Ученици петог разреда у оквиру двонедељних активности читају књигу, потом гледају фим како би израдили продукте: поетске или прозне саставе на тему пријатељства, затим стрип који илуструје пријатељство Агија и Еме; </a:t>
            </a:r>
          </a:p>
          <a:p>
            <a:pPr>
              <a:buNone/>
            </a:pPr>
            <a:endParaRPr lang="ru-RU" sz="3400" dirty="0" smtClean="0">
              <a:latin typeface="Times New Roman" pitchFamily="18" charset="0"/>
              <a:cs typeface="Times New Roman" pitchFamily="18" charset="0"/>
            </a:endParaRPr>
          </a:p>
          <a:p>
            <a:pPr>
              <a:buNone/>
            </a:pPr>
            <a:r>
              <a:rPr lang="ru-RU" sz="3400" dirty="0" smtClean="0">
                <a:latin typeface="Times New Roman" pitchFamily="18" charset="0"/>
                <a:cs typeface="Times New Roman" pitchFamily="18" charset="0"/>
              </a:rPr>
              <a:t>Подељени по групама од стране наставника, ученици међу собом бирају вођу. Последњи корак је израда паноа, презентација или видео клипова са задацима везаним за анализу дела, презентација или видео клипова, који ће се наћи на Падлету: </a:t>
            </a:r>
            <a:r>
              <a:rPr lang="en-US" sz="3400" dirty="0" smtClean="0">
                <a:latin typeface="Times New Roman" pitchFamily="18" charset="0"/>
                <a:cs typeface="Times New Roman" pitchFamily="18" charset="0"/>
                <a:hlinkClick r:id="rId2"/>
              </a:rPr>
              <a:t>https://padlet.com/anahran88/Bookmarks</a:t>
            </a:r>
            <a:r>
              <a:rPr lang="sr-Cyrl-RS" sz="3400" dirty="0" smtClean="0">
                <a:latin typeface="Times New Roman" pitchFamily="18" charset="0"/>
                <a:cs typeface="Times New Roman" pitchFamily="18" charset="0"/>
              </a:rPr>
              <a:t> .</a:t>
            </a:r>
          </a:p>
          <a:p>
            <a:pPr>
              <a:buNone/>
            </a:pPr>
            <a:endParaRPr lang="ru-RU" sz="3400" dirty="0" smtClean="0">
              <a:latin typeface="Times New Roman" pitchFamily="18" charset="0"/>
              <a:cs typeface="Times New Roman" pitchFamily="18" charset="0"/>
            </a:endParaRPr>
          </a:p>
          <a:p>
            <a:r>
              <a:rPr lang="ru-RU" sz="3400" dirty="0" smtClean="0">
                <a:latin typeface="Times New Roman" pitchFamily="18" charset="0"/>
                <a:cs typeface="Times New Roman" pitchFamily="18" charset="0"/>
              </a:rPr>
              <a:t>У изради материјала мора се водити рачуна о временском интервалу предвиђеном за завршетак пројекта.</a:t>
            </a:r>
          </a:p>
          <a:p>
            <a:endParaRPr lang="sr-Latn-R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 xmlns:p14="http://schemas.microsoft.com/office/powerpoint/2010/main" val="31115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ircle(in)">
                                      <p:cBhvr>
                                        <p:cTn id="27" dur="20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ircle(in)">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ircle(in)">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circle(in)">
                                      <p:cBhvr>
                                        <p:cTn id="42" dur="20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2800" dirty="0" smtClean="0">
                <a:solidFill>
                  <a:schemeClr val="tx1"/>
                </a:solidFill>
                <a:latin typeface="Times New Roman" pitchFamily="18" charset="0"/>
                <a:cs typeface="Times New Roman" pitchFamily="18" charset="0"/>
              </a:rPr>
              <a:t>НЕКОЛИКО ПОКАЗАТЕЉА О УСПЕШНОСТИ ПРОЈЕКТА</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sr-Cyrl-RS" dirty="0" smtClean="0">
                <a:latin typeface="Times New Roman" pitchFamily="18" charset="0"/>
                <a:cs typeface="Times New Roman" pitchFamily="18" charset="0"/>
              </a:rPr>
              <a:t>Израда паноа, стрипа, видео клипа, презентације и прозних или поетских састава са резултатима пројекта.</a:t>
            </a:r>
          </a:p>
          <a:p>
            <a:r>
              <a:rPr lang="sr-Cyrl-RS" dirty="0" smtClean="0">
                <a:latin typeface="Times New Roman" pitchFamily="18" charset="0"/>
                <a:cs typeface="Times New Roman" pitchFamily="18" charset="0"/>
              </a:rPr>
              <a:t>Неговање естетичке компетенције.</a:t>
            </a:r>
          </a:p>
          <a:p>
            <a:r>
              <a:rPr lang="sr-Cyrl-RS" dirty="0" smtClean="0">
                <a:latin typeface="Times New Roman" pitchFamily="18" charset="0"/>
                <a:cs typeface="Times New Roman" pitchFamily="18" charset="0"/>
              </a:rPr>
              <a:t>Развијање сарадње међу ученицима</a:t>
            </a:r>
            <a:r>
              <a:rPr lang="sr-Cyrl-RS" dirty="0" smtClean="0">
                <a:latin typeface="Times New Roman" pitchFamily="18" charset="0"/>
                <a:cs typeface="Times New Roman" pitchFamily="18" charset="0"/>
              </a:rPr>
              <a:t>.</a:t>
            </a:r>
          </a:p>
          <a:p>
            <a:r>
              <a:rPr lang="sr-Cyrl-RS" dirty="0" smtClean="0">
                <a:latin typeface="Times New Roman" pitchFamily="18" charset="0"/>
                <a:cs typeface="Times New Roman" pitchFamily="18" charset="0"/>
              </a:rPr>
              <a:t>Еваулација ученика кроз видео: </a:t>
            </a:r>
            <a:r>
              <a:rPr lang="en-US" dirty="0" smtClean="0">
                <a:latin typeface="Times New Roman" pitchFamily="18" charset="0"/>
                <a:cs typeface="Times New Roman" pitchFamily="18" charset="0"/>
                <a:hlinkClick r:id="rId2"/>
              </a:rPr>
              <a:t>https://youtu.be/-</a:t>
            </a:r>
            <a:r>
              <a:rPr lang="en-US" dirty="0" smtClean="0">
                <a:latin typeface="Times New Roman" pitchFamily="18" charset="0"/>
                <a:cs typeface="Times New Roman" pitchFamily="18" charset="0"/>
                <a:hlinkClick r:id="rId2"/>
              </a:rPr>
              <a:t>vmrbiirF84</a:t>
            </a:r>
            <a:endParaRPr lang="sr-Cyrl-RS" smtClean="0">
              <a:latin typeface="Times New Roman" pitchFamily="18" charset="0"/>
              <a:cs typeface="Times New Roman" pitchFamily="18" charset="0"/>
            </a:endParaRPr>
          </a:p>
          <a:p>
            <a:pPr>
              <a:buNone/>
            </a:pPr>
            <a:endParaRPr lang="sr-Latn-R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 xmlns:p14="http://schemas.microsoft.com/office/powerpoint/2010/main" val="10533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0" end="0"/>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
                                            <p:txEl>
                                              <p:pRg st="1" end="1"/>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grpId="0" nodeType="clickEffect">
                                  <p:stCondLst>
                                    <p:cond delay="0"/>
                                  </p:stCondLst>
                                  <p:iterate type="lt">
                                    <p:tmPct val="4000"/>
                                  </p:iterate>
                                  <p:childTnLst>
                                    <p:set>
                                      <p:cBhvr override="childStyle">
                                        <p:cTn id="18" dur="500" fill="hold"/>
                                        <p:tgtEl>
                                          <p:spTgt spid="3">
                                            <p:txEl>
                                              <p:pRg st="2" end="2"/>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5869</TotalTime>
  <Words>450</Words>
  <Application>Microsoft Office PowerPoint</Application>
  <PresentationFormat>On-screen Show (4:3)</PresentationFormat>
  <Paragraphs>87</Paragraphs>
  <Slides>10</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Opulent</vt:lpstr>
      <vt:lpstr>Presentation</vt:lpstr>
      <vt:lpstr>Изворно Дело:  „Аги и Емаˮ Игор Коларов</vt:lpstr>
      <vt:lpstr>Међупредметне компетенције</vt:lpstr>
      <vt:lpstr>                                                                                                     Циљ пројекта: Развијање мотивације и свести код ученика о важности читања оригиналног књижевноуметничког дела ради уочавања основних мотива при упоредној анализи са екранизованим делом - филмом.   Операционализовани исходи Ученик ће бити у стању да: Ефикасно користи ИКТ за комуникацију и сарадњу; Познаје различите облике комуникације и њихове одлике; Активно и конструктивно учествује у раду групе или пару; Препознаје естетичке елементе у различитим контекстима као што су књижевноуметнички текстови и филмска остварења. </vt:lpstr>
      <vt:lpstr>Продукт пројекта и дужина трајања  </vt:lpstr>
      <vt:lpstr>Активности ученика и наставника</vt:lpstr>
      <vt:lpstr>Начин укључивања окружења у пројекат</vt:lpstr>
      <vt:lpstr>ПЛАНИРАНИ НАЧИНИ ВРЕДНОВАЊА  због наставе на даљину, наставнику се шаљу утисци попуњавањем табеле </vt:lpstr>
      <vt:lpstr>  Пројектне активности  </vt:lpstr>
      <vt:lpstr>НЕКОЛИКО ПОКАЗАТЕЉА О УСПЕШНОСТИ ПРОЈЕКТА</vt:lpstr>
      <vt:lpstr>Продукти пројектне наставе - Ученички радови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ПРОЈЕКТНА НАСТАВА</dc:title>
  <dc:creator>Korisnik</dc:creator>
  <cp:lastModifiedBy>Ana</cp:lastModifiedBy>
  <cp:revision>89</cp:revision>
  <dcterms:created xsi:type="dcterms:W3CDTF">2006-08-16T00:00:00Z</dcterms:created>
  <dcterms:modified xsi:type="dcterms:W3CDTF">2020-05-14T20:36:09Z</dcterms:modified>
</cp:coreProperties>
</file>